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76" r:id="rId4"/>
    <p:sldId id="258" r:id="rId5"/>
    <p:sldId id="289" r:id="rId6"/>
    <p:sldId id="267" r:id="rId7"/>
    <p:sldId id="259" r:id="rId8"/>
    <p:sldId id="290" r:id="rId9"/>
    <p:sldId id="264" r:id="rId10"/>
    <p:sldId id="261" r:id="rId11"/>
    <p:sldId id="260" r:id="rId12"/>
    <p:sldId id="262" r:id="rId13"/>
    <p:sldId id="263" r:id="rId14"/>
    <p:sldId id="291" r:id="rId15"/>
    <p:sldId id="273" r:id="rId16"/>
    <p:sldId id="274" r:id="rId17"/>
    <p:sldId id="266" r:id="rId18"/>
    <p:sldId id="268" r:id="rId19"/>
    <p:sldId id="271" r:id="rId20"/>
    <p:sldId id="272" r:id="rId21"/>
    <p:sldId id="292" r:id="rId22"/>
    <p:sldId id="293" r:id="rId23"/>
    <p:sldId id="294" r:id="rId24"/>
    <p:sldId id="279" r:id="rId25"/>
    <p:sldId id="288" r:id="rId26"/>
  </p:sldIdLst>
  <p:sldSz cx="18288000" cy="10287000"/>
  <p:notesSz cx="6858000" cy="9144000"/>
  <p:embeddedFontLst>
    <p:embeddedFont>
      <p:font typeface="Aldhabi" panose="01000000000000000000" pitchFamily="2" charset="-78"/>
      <p:regular r:id="rId27"/>
    </p:embeddedFont>
    <p:embeddedFont>
      <p:font typeface="Antonio Bold" panose="020B0604020202020204" charset="0"/>
      <p:regular r:id="rId28"/>
    </p:embeddedFont>
    <p:embeddedFont>
      <p:font typeface="Barlow" panose="00000500000000000000" pitchFamily="2" charset="0"/>
      <p:regular r:id="rId29"/>
      <p:bold r:id="rId30"/>
      <p:italic r:id="rId31"/>
      <p:boldItalic r:id="rId32"/>
    </p:embeddedFont>
    <p:embeddedFont>
      <p:font typeface="Montserrat" panose="00000500000000000000" pitchFamily="2" charset="0"/>
      <p:regular r:id="rId33"/>
      <p:bold r:id="rId34"/>
      <p:italic r:id="rId35"/>
      <p:boldItalic r:id="rId36"/>
    </p:embeddedFont>
    <p:embeddedFont>
      <p:font typeface="Montserrat Extra-Bold" panose="020B0604020202020204" charset="0"/>
      <p:regular r:id="rId37"/>
    </p:embeddedFont>
    <p:embeddedFont>
      <p:font typeface="Open Sauce" panose="020B0604020202020204" charset="0"/>
      <p:regular r:id="rId38"/>
    </p:embeddedFont>
    <p:embeddedFont>
      <p:font typeface="Open Sauce Bold" panose="020B0604020202020204" charset="0"/>
      <p:regular r:id="rId39"/>
    </p:embeddedFont>
    <p:embeddedFont>
      <p:font typeface="Raleway" pitchFamily="2" charset="0"/>
      <p:regular r:id="rId40"/>
      <p:bold r:id="rId41"/>
      <p:italic r:id="rId42"/>
      <p:boldItalic r:id="rId43"/>
    </p:embeddedFont>
    <p:embeddedFont>
      <p:font typeface="Verdana" panose="020B0604030504040204" pitchFamily="34" charset="0"/>
      <p:regular r:id="rId44"/>
      <p:bold r:id="rId45"/>
      <p:italic r:id="rId46"/>
      <p:boldItalic r:id="rId4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25F44"/>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2" d="100"/>
          <a:sy n="52" d="100"/>
        </p:scale>
        <p:origin x="850"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3.fntdata"/><Relationship Id="rId21" Type="http://schemas.openxmlformats.org/officeDocument/2006/relationships/slide" Target="slides/slide20.xml"/><Relationship Id="rId34" Type="http://schemas.openxmlformats.org/officeDocument/2006/relationships/font" Target="fonts/font8.fntdata"/><Relationship Id="rId42" Type="http://schemas.openxmlformats.org/officeDocument/2006/relationships/font" Target="fonts/font16.fntdata"/><Relationship Id="rId47" Type="http://schemas.openxmlformats.org/officeDocument/2006/relationships/font" Target="fonts/font21.fntdata"/><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3.fntdata"/><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6.fntdata"/><Relationship Id="rId37" Type="http://schemas.openxmlformats.org/officeDocument/2006/relationships/font" Target="fonts/font11.fntdata"/><Relationship Id="rId40" Type="http://schemas.openxmlformats.org/officeDocument/2006/relationships/font" Target="fonts/font14.fntdata"/><Relationship Id="rId45" Type="http://schemas.openxmlformats.org/officeDocument/2006/relationships/font" Target="fonts/font19.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36" Type="http://schemas.openxmlformats.org/officeDocument/2006/relationships/font" Target="fonts/font10.fntdata"/><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5.fntdata"/><Relationship Id="rId44" Type="http://schemas.openxmlformats.org/officeDocument/2006/relationships/font" Target="fonts/font1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font" Target="fonts/font9.fntdata"/><Relationship Id="rId43" Type="http://schemas.openxmlformats.org/officeDocument/2006/relationships/font" Target="fonts/font17.fntdata"/><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7.fntdata"/><Relationship Id="rId38" Type="http://schemas.openxmlformats.org/officeDocument/2006/relationships/font" Target="fonts/font12.fntdata"/><Relationship Id="rId46" Type="http://schemas.openxmlformats.org/officeDocument/2006/relationships/font" Target="fonts/font20.fntdata"/><Relationship Id="rId20" Type="http://schemas.openxmlformats.org/officeDocument/2006/relationships/slide" Target="slides/slide19.xml"/><Relationship Id="rId41" Type="http://schemas.openxmlformats.org/officeDocument/2006/relationships/font" Target="fonts/font15.fntdata"/><Relationship Id="rId1" Type="http://schemas.openxmlformats.org/officeDocument/2006/relationships/slideMaster" Target="slideMasters/slideMaster1.xml"/><Relationship Id="rId6"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accent6_1">
  <dgm:title val=""/>
  <dgm:desc val=""/>
  <dgm:catLst>
    <dgm:cat type="accent6" pri="11100"/>
  </dgm:catLst>
  <dgm:styleLbl name="node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6">
        <a:shade val="80000"/>
      </a:schemeClr>
    </dgm:linClrLst>
    <dgm:effectClrLst/>
    <dgm:txLinClrLst/>
    <dgm:txFillClrLst/>
    <dgm:txEffectClrLst/>
  </dgm:styleLbl>
  <dgm:styleLbl name="node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f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align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b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dgm:txEffectClrLst/>
  </dgm:styleLbl>
  <dgm:styleLbl name="parChTrans2D2">
    <dgm:fillClrLst meth="repeat">
      <a:schemeClr val="accent6"/>
    </dgm:fillClrLst>
    <dgm:linClrLst meth="repeat">
      <a:schemeClr val="accent6"/>
    </dgm:linClrLst>
    <dgm:effectClrLst/>
    <dgm:txLinClrLst/>
    <dgm:txFillClrLst/>
    <dgm:txEffectClrLst/>
  </dgm:styleLbl>
  <dgm:styleLbl name="parChTrans2D3">
    <dgm:fillClrLst meth="repeat">
      <a:schemeClr val="accent6"/>
    </dgm:fillClrLst>
    <dgm:linClrLst meth="repeat">
      <a:schemeClr val="accent6"/>
    </dgm:linClrLst>
    <dgm:effectClrLst/>
    <dgm:txLinClrLst/>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con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align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trAlignAcc1">
    <dgm:fillClrLst meth="repeat">
      <a:schemeClr val="accent6">
        <a:alpha val="40000"/>
        <a:tint val="40000"/>
      </a:schemeClr>
    </dgm:fillClrLst>
    <dgm:linClrLst meth="repeat">
      <a:schemeClr val="accent6"/>
    </dgm:linClrLst>
    <dgm:effectClrLst/>
    <dgm:txLinClrLst/>
    <dgm:txFillClrLst meth="repeat">
      <a:schemeClr val="dk1"/>
    </dgm:txFillClrLst>
    <dgm:txEffectClrLst/>
  </dgm:styleLbl>
  <dgm:styleLbl name="b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fgAcc0">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2">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3">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4">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D344F1D-3325-40CB-A71F-A79307D22CED}" type="doc">
      <dgm:prSet loTypeId="urn:microsoft.com/office/officeart/2005/8/layout/venn2" loCatId="relationship" qsTypeId="urn:microsoft.com/office/officeart/2005/8/quickstyle/simple1" qsCatId="simple" csTypeId="urn:microsoft.com/office/officeart/2005/8/colors/accent6_1" csCatId="accent6" phldr="1"/>
      <dgm:spPr/>
      <dgm:t>
        <a:bodyPr/>
        <a:lstStyle/>
        <a:p>
          <a:endParaRPr lang="en-IN"/>
        </a:p>
      </dgm:t>
    </dgm:pt>
    <dgm:pt modelId="{746B4EF9-BF3A-40BA-AFB2-066011491528}">
      <dgm:prSet phldrT="[Text]"/>
      <dgm:spPr>
        <a:xfrm>
          <a:off x="1391698" y="0"/>
          <a:ext cx="3975621" cy="3975621"/>
        </a:xfrm>
      </dgm:spPr>
      <dgm:t>
        <a:bodyPr/>
        <a:lstStyle/>
        <a:p>
          <a:r>
            <a:rPr lang="en-IN" dirty="0">
              <a:latin typeface="Calibri" panose="020F0502020204030204"/>
              <a:ea typeface="+mn-ea"/>
              <a:cs typeface="+mn-cs"/>
            </a:rPr>
            <a:t>TAM</a:t>
          </a:r>
        </a:p>
        <a:p>
          <a:r>
            <a:rPr lang="en-IN" dirty="0">
              <a:latin typeface="Calibri" panose="020F0502020204030204"/>
              <a:ea typeface="+mn-ea"/>
              <a:cs typeface="+mn-cs"/>
            </a:rPr>
            <a:t>$50billion</a:t>
          </a:r>
        </a:p>
      </dgm:t>
    </dgm:pt>
    <dgm:pt modelId="{1954D69E-B74F-4B4C-92A9-ACC18C47A984}" type="parTrans" cxnId="{6915F751-B358-4E82-A29A-FC970199FF41}">
      <dgm:prSet/>
      <dgm:spPr/>
      <dgm:t>
        <a:bodyPr/>
        <a:lstStyle/>
        <a:p>
          <a:endParaRPr lang="en-IN"/>
        </a:p>
      </dgm:t>
    </dgm:pt>
    <dgm:pt modelId="{0B14DF90-4A8A-4E4D-9AD4-5A31ECC3D299}" type="sibTrans" cxnId="{6915F751-B358-4E82-A29A-FC970199FF41}">
      <dgm:prSet/>
      <dgm:spPr/>
      <dgm:t>
        <a:bodyPr/>
        <a:lstStyle/>
        <a:p>
          <a:endParaRPr lang="en-IN"/>
        </a:p>
      </dgm:t>
    </dgm:pt>
    <dgm:pt modelId="{C97EDADC-8ECD-42D4-89AC-847633F19078}">
      <dgm:prSet phldrT="[Text]"/>
      <dgm:spPr>
        <a:xfrm>
          <a:off x="1888651" y="993905"/>
          <a:ext cx="2981715" cy="2981715"/>
        </a:xfrm>
      </dgm:spPr>
      <dgm:t>
        <a:bodyPr/>
        <a:lstStyle/>
        <a:p>
          <a:r>
            <a:rPr lang="en-IN" dirty="0">
              <a:latin typeface="Calibri" panose="020F0502020204030204"/>
              <a:ea typeface="+mn-ea"/>
              <a:cs typeface="+mn-cs"/>
            </a:rPr>
            <a:t>SAM</a:t>
          </a:r>
        </a:p>
        <a:p>
          <a:r>
            <a:rPr lang="en-IN" dirty="0"/>
            <a:t>$20m</a:t>
          </a:r>
          <a:endParaRPr lang="en-IN" dirty="0">
            <a:latin typeface="Calibri" panose="020F0502020204030204"/>
            <a:ea typeface="+mn-ea"/>
            <a:cs typeface="+mn-cs"/>
          </a:endParaRPr>
        </a:p>
      </dgm:t>
    </dgm:pt>
    <dgm:pt modelId="{A3260F69-CA56-4346-A57E-769087C36739}" type="parTrans" cxnId="{3DEA3B12-D7FA-440A-BE79-775519D6910A}">
      <dgm:prSet/>
      <dgm:spPr/>
      <dgm:t>
        <a:bodyPr/>
        <a:lstStyle/>
        <a:p>
          <a:endParaRPr lang="en-IN"/>
        </a:p>
      </dgm:t>
    </dgm:pt>
    <dgm:pt modelId="{5909561E-9CA8-4668-901B-DE46BDCB26D4}" type="sibTrans" cxnId="{3DEA3B12-D7FA-440A-BE79-775519D6910A}">
      <dgm:prSet/>
      <dgm:spPr/>
      <dgm:t>
        <a:bodyPr/>
        <a:lstStyle/>
        <a:p>
          <a:endParaRPr lang="en-IN"/>
        </a:p>
      </dgm:t>
    </dgm:pt>
    <dgm:pt modelId="{E5EFF1E8-ABE4-4362-A50E-B875D125BD96}">
      <dgm:prSet phldrT="[Text]"/>
      <dgm:spPr>
        <a:xfrm>
          <a:off x="2385603" y="1987810"/>
          <a:ext cx="1987810" cy="1987810"/>
        </a:xfrm>
      </dgm:spPr>
      <dgm:t>
        <a:bodyPr/>
        <a:lstStyle/>
        <a:p>
          <a:r>
            <a:rPr lang="en-IN" dirty="0">
              <a:latin typeface="Calibri" panose="020F0502020204030204"/>
              <a:ea typeface="+mn-ea"/>
              <a:cs typeface="+mn-cs"/>
            </a:rPr>
            <a:t>SOM</a:t>
          </a:r>
          <a:endParaRPr lang="en-IN" dirty="0"/>
        </a:p>
        <a:p>
          <a:pPr>
            <a:buClrTx/>
            <a:buSzTx/>
            <a:buFont typeface="Arial" panose="020B0604020202020204" pitchFamily="34" charset="0"/>
            <a:buChar char="•"/>
          </a:pPr>
          <a:r>
            <a:rPr lang="en-IN" dirty="0"/>
            <a:t>$2million</a:t>
          </a:r>
          <a:endParaRPr lang="en-IN" dirty="0">
            <a:latin typeface="Calibri" panose="020F0502020204030204"/>
            <a:ea typeface="+mn-ea"/>
            <a:cs typeface="+mn-cs"/>
          </a:endParaRPr>
        </a:p>
      </dgm:t>
    </dgm:pt>
    <dgm:pt modelId="{14B6BEEE-EB27-4CAC-B0EE-383B99B876FC}" type="parTrans" cxnId="{154FA2CE-CAB5-4733-8C08-DDAE9106897D}">
      <dgm:prSet/>
      <dgm:spPr/>
      <dgm:t>
        <a:bodyPr/>
        <a:lstStyle/>
        <a:p>
          <a:endParaRPr lang="en-IN"/>
        </a:p>
      </dgm:t>
    </dgm:pt>
    <dgm:pt modelId="{D5317EF5-6EDB-436F-B2D4-C6A7CD409F02}" type="sibTrans" cxnId="{154FA2CE-CAB5-4733-8C08-DDAE9106897D}">
      <dgm:prSet/>
      <dgm:spPr/>
      <dgm:t>
        <a:bodyPr/>
        <a:lstStyle/>
        <a:p>
          <a:endParaRPr lang="en-IN"/>
        </a:p>
      </dgm:t>
    </dgm:pt>
    <dgm:pt modelId="{F2B9CC1C-BDE6-4CDB-A758-74CC86A3F31F}" type="pres">
      <dgm:prSet presAssocID="{DD344F1D-3325-40CB-A71F-A79307D22CED}" presName="Name0" presStyleCnt="0">
        <dgm:presLayoutVars>
          <dgm:chMax val="7"/>
          <dgm:resizeHandles val="exact"/>
        </dgm:presLayoutVars>
      </dgm:prSet>
      <dgm:spPr/>
    </dgm:pt>
    <dgm:pt modelId="{8451ED41-C590-464C-8723-134AEB39DBB3}" type="pres">
      <dgm:prSet presAssocID="{DD344F1D-3325-40CB-A71F-A79307D22CED}" presName="comp1" presStyleCnt="0"/>
      <dgm:spPr/>
    </dgm:pt>
    <dgm:pt modelId="{2BE2AAFC-BEAE-481D-B557-81DE68A237F7}" type="pres">
      <dgm:prSet presAssocID="{DD344F1D-3325-40CB-A71F-A79307D22CED}" presName="circle1" presStyleLbl="node1" presStyleIdx="0" presStyleCnt="3"/>
      <dgm:spPr>
        <a:prstGeom prst="ellipse">
          <a:avLst/>
        </a:prstGeom>
      </dgm:spPr>
    </dgm:pt>
    <dgm:pt modelId="{ED7C1346-0397-438A-9AAD-8BE2335EC6BB}" type="pres">
      <dgm:prSet presAssocID="{DD344F1D-3325-40CB-A71F-A79307D22CED}" presName="c1text" presStyleLbl="node1" presStyleIdx="0" presStyleCnt="3">
        <dgm:presLayoutVars>
          <dgm:bulletEnabled val="1"/>
        </dgm:presLayoutVars>
      </dgm:prSet>
      <dgm:spPr/>
    </dgm:pt>
    <dgm:pt modelId="{8F11973F-33EE-445B-8E28-2D5EAC0DA289}" type="pres">
      <dgm:prSet presAssocID="{DD344F1D-3325-40CB-A71F-A79307D22CED}" presName="comp2" presStyleCnt="0"/>
      <dgm:spPr/>
    </dgm:pt>
    <dgm:pt modelId="{5783AC22-EAAA-4B02-9505-F9F67BC8F71A}" type="pres">
      <dgm:prSet presAssocID="{DD344F1D-3325-40CB-A71F-A79307D22CED}" presName="circle2" presStyleLbl="node1" presStyleIdx="1" presStyleCnt="3"/>
      <dgm:spPr>
        <a:prstGeom prst="ellipse">
          <a:avLst/>
        </a:prstGeom>
      </dgm:spPr>
    </dgm:pt>
    <dgm:pt modelId="{4871E181-12FC-48FB-9E74-6BA476466234}" type="pres">
      <dgm:prSet presAssocID="{DD344F1D-3325-40CB-A71F-A79307D22CED}" presName="c2text" presStyleLbl="node1" presStyleIdx="1" presStyleCnt="3">
        <dgm:presLayoutVars>
          <dgm:bulletEnabled val="1"/>
        </dgm:presLayoutVars>
      </dgm:prSet>
      <dgm:spPr/>
    </dgm:pt>
    <dgm:pt modelId="{901532F9-DC54-486E-8432-B2395DAF1269}" type="pres">
      <dgm:prSet presAssocID="{DD344F1D-3325-40CB-A71F-A79307D22CED}" presName="comp3" presStyleCnt="0"/>
      <dgm:spPr/>
    </dgm:pt>
    <dgm:pt modelId="{0927306A-DE0F-4C43-94ED-305F00916AD7}" type="pres">
      <dgm:prSet presAssocID="{DD344F1D-3325-40CB-A71F-A79307D22CED}" presName="circle3" presStyleLbl="node1" presStyleIdx="2" presStyleCnt="3"/>
      <dgm:spPr>
        <a:prstGeom prst="ellipse">
          <a:avLst/>
        </a:prstGeom>
      </dgm:spPr>
    </dgm:pt>
    <dgm:pt modelId="{DFA2E1B6-C653-4ECD-AABA-E3551E5267D7}" type="pres">
      <dgm:prSet presAssocID="{DD344F1D-3325-40CB-A71F-A79307D22CED}" presName="c3text" presStyleLbl="node1" presStyleIdx="2" presStyleCnt="3">
        <dgm:presLayoutVars>
          <dgm:bulletEnabled val="1"/>
        </dgm:presLayoutVars>
      </dgm:prSet>
      <dgm:spPr/>
    </dgm:pt>
  </dgm:ptLst>
  <dgm:cxnLst>
    <dgm:cxn modelId="{3DEA3B12-D7FA-440A-BE79-775519D6910A}" srcId="{DD344F1D-3325-40CB-A71F-A79307D22CED}" destId="{C97EDADC-8ECD-42D4-89AC-847633F19078}" srcOrd="1" destOrd="0" parTransId="{A3260F69-CA56-4346-A57E-769087C36739}" sibTransId="{5909561E-9CA8-4668-901B-DE46BDCB26D4}"/>
    <dgm:cxn modelId="{69D89837-AE44-447D-BEBD-713B62821E4E}" type="presOf" srcId="{DD344F1D-3325-40CB-A71F-A79307D22CED}" destId="{F2B9CC1C-BDE6-4CDB-A758-74CC86A3F31F}" srcOrd="0" destOrd="0" presId="urn:microsoft.com/office/officeart/2005/8/layout/venn2"/>
    <dgm:cxn modelId="{5048B446-AC55-441E-A5AC-1FA804A23A0B}" type="presOf" srcId="{746B4EF9-BF3A-40BA-AFB2-066011491528}" destId="{2BE2AAFC-BEAE-481D-B557-81DE68A237F7}" srcOrd="0" destOrd="0" presId="urn:microsoft.com/office/officeart/2005/8/layout/venn2"/>
    <dgm:cxn modelId="{6EF22650-71F8-46AA-B2F3-3FB7C09D1771}" type="presOf" srcId="{C97EDADC-8ECD-42D4-89AC-847633F19078}" destId="{5783AC22-EAAA-4B02-9505-F9F67BC8F71A}" srcOrd="0" destOrd="0" presId="urn:microsoft.com/office/officeart/2005/8/layout/venn2"/>
    <dgm:cxn modelId="{6915F751-B358-4E82-A29A-FC970199FF41}" srcId="{DD344F1D-3325-40CB-A71F-A79307D22CED}" destId="{746B4EF9-BF3A-40BA-AFB2-066011491528}" srcOrd="0" destOrd="0" parTransId="{1954D69E-B74F-4B4C-92A9-ACC18C47A984}" sibTransId="{0B14DF90-4A8A-4E4D-9AD4-5A31ECC3D299}"/>
    <dgm:cxn modelId="{3E5E3453-8B05-494C-B7DD-8F789CE1047E}" type="presOf" srcId="{E5EFF1E8-ABE4-4362-A50E-B875D125BD96}" destId="{DFA2E1B6-C653-4ECD-AABA-E3551E5267D7}" srcOrd="1" destOrd="0" presId="urn:microsoft.com/office/officeart/2005/8/layout/venn2"/>
    <dgm:cxn modelId="{1D633193-84D8-41E9-9BEA-42E4AE88C1C3}" type="presOf" srcId="{746B4EF9-BF3A-40BA-AFB2-066011491528}" destId="{ED7C1346-0397-438A-9AAD-8BE2335EC6BB}" srcOrd="1" destOrd="0" presId="urn:microsoft.com/office/officeart/2005/8/layout/venn2"/>
    <dgm:cxn modelId="{154FA2CE-CAB5-4733-8C08-DDAE9106897D}" srcId="{DD344F1D-3325-40CB-A71F-A79307D22CED}" destId="{E5EFF1E8-ABE4-4362-A50E-B875D125BD96}" srcOrd="2" destOrd="0" parTransId="{14B6BEEE-EB27-4CAC-B0EE-383B99B876FC}" sibTransId="{D5317EF5-6EDB-436F-B2D4-C6A7CD409F02}"/>
    <dgm:cxn modelId="{BC82ABE1-F8A3-46C7-A8A9-E359E0C156F0}" type="presOf" srcId="{E5EFF1E8-ABE4-4362-A50E-B875D125BD96}" destId="{0927306A-DE0F-4C43-94ED-305F00916AD7}" srcOrd="0" destOrd="0" presId="urn:microsoft.com/office/officeart/2005/8/layout/venn2"/>
    <dgm:cxn modelId="{76C1ADE8-3E68-44A1-9298-A83070409F2A}" type="presOf" srcId="{C97EDADC-8ECD-42D4-89AC-847633F19078}" destId="{4871E181-12FC-48FB-9E74-6BA476466234}" srcOrd="1" destOrd="0" presId="urn:microsoft.com/office/officeart/2005/8/layout/venn2"/>
    <dgm:cxn modelId="{D86D7FDC-6353-4BA1-AE90-91314EE84F6A}" type="presParOf" srcId="{F2B9CC1C-BDE6-4CDB-A758-74CC86A3F31F}" destId="{8451ED41-C590-464C-8723-134AEB39DBB3}" srcOrd="0" destOrd="0" presId="urn:microsoft.com/office/officeart/2005/8/layout/venn2"/>
    <dgm:cxn modelId="{79A2FCE8-97C6-47B7-A077-3470F5B7CF5B}" type="presParOf" srcId="{8451ED41-C590-464C-8723-134AEB39DBB3}" destId="{2BE2AAFC-BEAE-481D-B557-81DE68A237F7}" srcOrd="0" destOrd="0" presId="urn:microsoft.com/office/officeart/2005/8/layout/venn2"/>
    <dgm:cxn modelId="{2001E8A0-D926-4888-A220-3D21930627E0}" type="presParOf" srcId="{8451ED41-C590-464C-8723-134AEB39DBB3}" destId="{ED7C1346-0397-438A-9AAD-8BE2335EC6BB}" srcOrd="1" destOrd="0" presId="urn:microsoft.com/office/officeart/2005/8/layout/venn2"/>
    <dgm:cxn modelId="{8227A953-9708-418C-850B-24986FB12064}" type="presParOf" srcId="{F2B9CC1C-BDE6-4CDB-A758-74CC86A3F31F}" destId="{8F11973F-33EE-445B-8E28-2D5EAC0DA289}" srcOrd="1" destOrd="0" presId="urn:microsoft.com/office/officeart/2005/8/layout/venn2"/>
    <dgm:cxn modelId="{63F99341-D2DC-4256-A8D3-412F66819B89}" type="presParOf" srcId="{8F11973F-33EE-445B-8E28-2D5EAC0DA289}" destId="{5783AC22-EAAA-4B02-9505-F9F67BC8F71A}" srcOrd="0" destOrd="0" presId="urn:microsoft.com/office/officeart/2005/8/layout/venn2"/>
    <dgm:cxn modelId="{0BD8D4D5-D41A-4F9B-88FD-86DA00EB0EF8}" type="presParOf" srcId="{8F11973F-33EE-445B-8E28-2D5EAC0DA289}" destId="{4871E181-12FC-48FB-9E74-6BA476466234}" srcOrd="1" destOrd="0" presId="urn:microsoft.com/office/officeart/2005/8/layout/venn2"/>
    <dgm:cxn modelId="{23E4EAB6-377C-4E17-A90D-6389D8FA740D}" type="presParOf" srcId="{F2B9CC1C-BDE6-4CDB-A758-74CC86A3F31F}" destId="{901532F9-DC54-486E-8432-B2395DAF1269}" srcOrd="2" destOrd="0" presId="urn:microsoft.com/office/officeart/2005/8/layout/venn2"/>
    <dgm:cxn modelId="{374D50A8-F5A5-43D6-9CD4-AD2528D84802}" type="presParOf" srcId="{901532F9-DC54-486E-8432-B2395DAF1269}" destId="{0927306A-DE0F-4C43-94ED-305F00916AD7}" srcOrd="0" destOrd="0" presId="urn:microsoft.com/office/officeart/2005/8/layout/venn2"/>
    <dgm:cxn modelId="{301AC02E-0AB1-4E55-A8F9-DF8BF733D4BC}" type="presParOf" srcId="{901532F9-DC54-486E-8432-B2395DAF1269}" destId="{DFA2E1B6-C653-4ECD-AABA-E3551E5267D7}" srcOrd="1" destOrd="0" presId="urn:microsoft.com/office/officeart/2005/8/layout/ven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8C08995-0A06-4692-A667-D87FC34CAEDF}" type="doc">
      <dgm:prSet loTypeId="urn:microsoft.com/office/officeart/2005/8/layout/pyramid3" loCatId="pyramid" qsTypeId="urn:microsoft.com/office/officeart/2005/8/quickstyle/simple1" qsCatId="simple" csTypeId="urn:microsoft.com/office/officeart/2005/8/colors/accent2_1" csCatId="accent2" phldr="1"/>
      <dgm:spPr/>
    </dgm:pt>
    <dgm:pt modelId="{1B77F4E2-4054-44C5-8439-BAAC1D809E85}">
      <dgm:prSet phldrT="[Text]" custT="1"/>
      <dgm:spPr/>
      <dgm:t>
        <a:bodyPr/>
        <a:lstStyle/>
        <a:p>
          <a:r>
            <a:rPr lang="de-DE" sz="1800" b="1" dirty="0">
              <a:latin typeface="+mn-lt"/>
              <a:cs typeface="Arial" panose="020B0604020202020204" pitchFamily="34" charset="0"/>
            </a:rPr>
            <a:t>TARGET MARKET:</a:t>
          </a:r>
        </a:p>
        <a:p>
          <a:r>
            <a:rPr lang="en-US" sz="1800" dirty="0"/>
            <a:t>1,00,000 Eco-conscious millennials, ages 18-35, urban areas</a:t>
          </a:r>
          <a:endParaRPr lang="de-DE" sz="1800" b="1" dirty="0">
            <a:latin typeface="+mn-lt"/>
            <a:cs typeface="Arial" panose="020B0604020202020204" pitchFamily="34" charset="0"/>
          </a:endParaRPr>
        </a:p>
        <a:p>
          <a:r>
            <a:rPr lang="de-DE" sz="1800" dirty="0">
              <a:latin typeface="+mn-lt"/>
              <a:cs typeface="Arial" panose="020B0604020202020204" pitchFamily="34" charset="0"/>
            </a:rPr>
            <a:t> </a:t>
          </a:r>
        </a:p>
      </dgm:t>
    </dgm:pt>
    <dgm:pt modelId="{C067D827-58D6-4BB7-B862-87652879F687}" type="parTrans" cxnId="{6F7BCFFC-5685-445A-8A80-F7B3A816B052}">
      <dgm:prSet/>
      <dgm:spPr/>
      <dgm:t>
        <a:bodyPr/>
        <a:lstStyle/>
        <a:p>
          <a:endParaRPr lang="de-DE" sz="2400">
            <a:latin typeface="+mn-lt"/>
          </a:endParaRPr>
        </a:p>
      </dgm:t>
    </dgm:pt>
    <dgm:pt modelId="{DCC0FA10-27F4-428E-A55C-7BFE43B8D6A1}" type="sibTrans" cxnId="{6F7BCFFC-5685-445A-8A80-F7B3A816B052}">
      <dgm:prSet/>
      <dgm:spPr/>
      <dgm:t>
        <a:bodyPr/>
        <a:lstStyle/>
        <a:p>
          <a:endParaRPr lang="de-DE" sz="2400">
            <a:latin typeface="+mn-lt"/>
          </a:endParaRPr>
        </a:p>
      </dgm:t>
    </dgm:pt>
    <dgm:pt modelId="{89124381-D640-426D-B253-4D1A874C75B4}">
      <dgm:prSet phldrT="[Text]" custT="1"/>
      <dgm:spPr/>
      <dgm:t>
        <a:bodyPr/>
        <a:lstStyle/>
        <a:p>
          <a:pPr algn="ctr"/>
          <a:r>
            <a:rPr lang="de-DE" sz="1800" b="1" dirty="0">
              <a:latin typeface="+mn-lt"/>
              <a:cs typeface="Arial" panose="020B0604020202020204" pitchFamily="34" charset="0"/>
            </a:rPr>
            <a:t>OPPORTUNITIES/PROSPECTS:</a:t>
          </a:r>
        </a:p>
        <a:p>
          <a:pPr algn="ctr"/>
          <a:r>
            <a:rPr lang="en-US" sz="1800" dirty="0"/>
            <a:t>5,000 inquiries via website, emails, and social media</a:t>
          </a:r>
          <a:endParaRPr lang="de-DE" sz="1800" b="1" dirty="0">
            <a:latin typeface="+mn-lt"/>
            <a:cs typeface="Arial" panose="020B0604020202020204" pitchFamily="34" charset="0"/>
          </a:endParaRPr>
        </a:p>
        <a:p>
          <a:pPr algn="ctr"/>
          <a:endParaRPr lang="de-DE" sz="1800" b="0" dirty="0">
            <a:latin typeface="+mn-lt"/>
            <a:cs typeface="Arial" panose="020B0604020202020204" pitchFamily="34" charset="0"/>
          </a:endParaRPr>
        </a:p>
      </dgm:t>
    </dgm:pt>
    <dgm:pt modelId="{E7A18DAA-BC05-4839-9C1F-A64F22600D8C}" type="parTrans" cxnId="{2255E916-F98E-4667-9893-DF40C3CF220E}">
      <dgm:prSet/>
      <dgm:spPr/>
      <dgm:t>
        <a:bodyPr/>
        <a:lstStyle/>
        <a:p>
          <a:endParaRPr lang="de-DE" sz="2400">
            <a:latin typeface="+mn-lt"/>
          </a:endParaRPr>
        </a:p>
      </dgm:t>
    </dgm:pt>
    <dgm:pt modelId="{5B0535CC-E61B-420F-921D-62F4C85520B5}" type="sibTrans" cxnId="{2255E916-F98E-4667-9893-DF40C3CF220E}">
      <dgm:prSet/>
      <dgm:spPr/>
      <dgm:t>
        <a:bodyPr/>
        <a:lstStyle/>
        <a:p>
          <a:endParaRPr lang="de-DE" sz="2400">
            <a:latin typeface="+mn-lt"/>
          </a:endParaRPr>
        </a:p>
      </dgm:t>
    </dgm:pt>
    <dgm:pt modelId="{D4302C08-0B0E-4DFF-B831-670196B8A703}">
      <dgm:prSet phldrT="[Text]" custT="1"/>
      <dgm:spPr/>
      <dgm:t>
        <a:bodyPr/>
        <a:lstStyle/>
        <a:p>
          <a:pPr algn="ctr">
            <a:lnSpc>
              <a:spcPct val="100000"/>
            </a:lnSpc>
          </a:pPr>
          <a:r>
            <a:rPr lang="de-DE" sz="1800" b="1" dirty="0">
              <a:latin typeface="+mn-lt"/>
              <a:cs typeface="Arial" panose="020B0604020202020204" pitchFamily="34" charset="0"/>
            </a:rPr>
            <a:t>CUSTOMER:</a:t>
          </a:r>
        </a:p>
        <a:p>
          <a:pPr algn="ctr">
            <a:lnSpc>
              <a:spcPct val="100000"/>
            </a:lnSpc>
          </a:pPr>
          <a:r>
            <a:rPr lang="en-IN" sz="1800"/>
            <a:t>1,000 paying customers annually</a:t>
          </a:r>
          <a:endParaRPr lang="de-DE" sz="1800" b="1" dirty="0">
            <a:latin typeface="+mn-lt"/>
            <a:cs typeface="Arial" panose="020B0604020202020204" pitchFamily="34" charset="0"/>
          </a:endParaRPr>
        </a:p>
        <a:p>
          <a:pPr algn="ctr">
            <a:lnSpc>
              <a:spcPct val="90000"/>
            </a:lnSpc>
          </a:pPr>
          <a:endParaRPr lang="de-DE" sz="1800" dirty="0">
            <a:latin typeface="+mn-lt"/>
            <a:cs typeface="Arial" panose="020B0604020202020204" pitchFamily="34" charset="0"/>
          </a:endParaRPr>
        </a:p>
      </dgm:t>
    </dgm:pt>
    <dgm:pt modelId="{34BF3499-FD55-441F-AF06-BBB55804704C}" type="parTrans" cxnId="{D13609CC-BF64-4283-B375-996ED0D6E430}">
      <dgm:prSet/>
      <dgm:spPr/>
      <dgm:t>
        <a:bodyPr/>
        <a:lstStyle/>
        <a:p>
          <a:endParaRPr lang="de-DE" sz="2400">
            <a:latin typeface="+mn-lt"/>
          </a:endParaRPr>
        </a:p>
      </dgm:t>
    </dgm:pt>
    <dgm:pt modelId="{95A280FD-9DD1-42AB-82EC-4058973521FC}" type="sibTrans" cxnId="{D13609CC-BF64-4283-B375-996ED0D6E430}">
      <dgm:prSet/>
      <dgm:spPr/>
      <dgm:t>
        <a:bodyPr/>
        <a:lstStyle/>
        <a:p>
          <a:endParaRPr lang="de-DE" sz="2400">
            <a:latin typeface="+mn-lt"/>
          </a:endParaRPr>
        </a:p>
      </dgm:t>
    </dgm:pt>
    <dgm:pt modelId="{11880C8A-DE3B-4D4A-BB2A-56AB99C538BE}">
      <dgm:prSet phldrT="[Text]" custT="1"/>
      <dgm:spPr/>
      <dgm:t>
        <a:bodyPr/>
        <a:lstStyle/>
        <a:p>
          <a:pPr algn="ctr"/>
          <a:r>
            <a:rPr lang="de-DE" sz="1800" b="1" dirty="0">
              <a:latin typeface="+mn-lt"/>
              <a:cs typeface="Arial" panose="020B0604020202020204" pitchFamily="34" charset="0"/>
            </a:rPr>
            <a:t>LEADS:</a:t>
          </a:r>
        </a:p>
        <a:p>
          <a:pPr algn="ctr"/>
          <a:r>
            <a:rPr lang="en-US" sz="1800" dirty="0"/>
            <a:t>10,000 social media followers and website visitors</a:t>
          </a:r>
          <a:r>
            <a:rPr lang="de-DE" sz="1800" b="1" dirty="0">
              <a:latin typeface="+mn-lt"/>
              <a:cs typeface="Arial" panose="020B0604020202020204" pitchFamily="34" charset="0"/>
            </a:rPr>
            <a:t> </a:t>
          </a:r>
        </a:p>
        <a:p>
          <a:pPr algn="ctr"/>
          <a:endParaRPr lang="de-DE" sz="1800" b="0" dirty="0">
            <a:latin typeface="+mn-lt"/>
            <a:cs typeface="Arial" panose="020B0604020202020204" pitchFamily="34" charset="0"/>
          </a:endParaRPr>
        </a:p>
      </dgm:t>
    </dgm:pt>
    <dgm:pt modelId="{ED62723E-6919-451D-A1CC-9607B26064A4}" type="parTrans" cxnId="{1E291445-3153-461C-AB66-06E1B7809C99}">
      <dgm:prSet/>
      <dgm:spPr/>
      <dgm:t>
        <a:bodyPr/>
        <a:lstStyle/>
        <a:p>
          <a:endParaRPr lang="de-DE" sz="2400">
            <a:latin typeface="+mn-lt"/>
          </a:endParaRPr>
        </a:p>
      </dgm:t>
    </dgm:pt>
    <dgm:pt modelId="{31871C92-E695-4083-AA22-764C465EC697}" type="sibTrans" cxnId="{1E291445-3153-461C-AB66-06E1B7809C99}">
      <dgm:prSet/>
      <dgm:spPr/>
      <dgm:t>
        <a:bodyPr/>
        <a:lstStyle/>
        <a:p>
          <a:endParaRPr lang="de-DE" sz="2400">
            <a:latin typeface="+mn-lt"/>
          </a:endParaRPr>
        </a:p>
      </dgm:t>
    </dgm:pt>
    <dgm:pt modelId="{D8783527-D5E7-4F04-B0F3-E1AEFA6F2585}" type="pres">
      <dgm:prSet presAssocID="{68C08995-0A06-4692-A667-D87FC34CAEDF}" presName="Name0" presStyleCnt="0">
        <dgm:presLayoutVars>
          <dgm:dir/>
          <dgm:animLvl val="lvl"/>
          <dgm:resizeHandles val="exact"/>
        </dgm:presLayoutVars>
      </dgm:prSet>
      <dgm:spPr/>
    </dgm:pt>
    <dgm:pt modelId="{0AC996AF-C876-4ABA-893C-DD32AC8BC5F9}" type="pres">
      <dgm:prSet presAssocID="{1B77F4E2-4054-44C5-8439-BAAC1D809E85}" presName="Name8" presStyleCnt="0"/>
      <dgm:spPr/>
    </dgm:pt>
    <dgm:pt modelId="{7C2B6F5A-5F5A-42A7-BB03-8526EC8ECB0E}" type="pres">
      <dgm:prSet presAssocID="{1B77F4E2-4054-44C5-8439-BAAC1D809E85}" presName="level" presStyleLbl="node1" presStyleIdx="0" presStyleCnt="4" custLinFactNeighborX="-63949" custLinFactNeighborY="3106">
        <dgm:presLayoutVars>
          <dgm:chMax val="1"/>
          <dgm:bulletEnabled val="1"/>
        </dgm:presLayoutVars>
      </dgm:prSet>
      <dgm:spPr/>
    </dgm:pt>
    <dgm:pt modelId="{60E5429C-6DFB-41DC-A7D6-2B3DF2243655}" type="pres">
      <dgm:prSet presAssocID="{1B77F4E2-4054-44C5-8439-BAAC1D809E85}" presName="levelTx" presStyleLbl="revTx" presStyleIdx="0" presStyleCnt="0">
        <dgm:presLayoutVars>
          <dgm:chMax val="1"/>
          <dgm:bulletEnabled val="1"/>
        </dgm:presLayoutVars>
      </dgm:prSet>
      <dgm:spPr/>
    </dgm:pt>
    <dgm:pt modelId="{CFBD61D2-733F-48B8-B975-93303805372D}" type="pres">
      <dgm:prSet presAssocID="{11880C8A-DE3B-4D4A-BB2A-56AB99C538BE}" presName="Name8" presStyleCnt="0"/>
      <dgm:spPr/>
    </dgm:pt>
    <dgm:pt modelId="{E7BA9A3F-62F1-4C8A-9110-30A46B9CC3D7}" type="pres">
      <dgm:prSet presAssocID="{11880C8A-DE3B-4D4A-BB2A-56AB99C538BE}" presName="level" presStyleLbl="node1" presStyleIdx="1" presStyleCnt="4">
        <dgm:presLayoutVars>
          <dgm:chMax val="1"/>
          <dgm:bulletEnabled val="1"/>
        </dgm:presLayoutVars>
      </dgm:prSet>
      <dgm:spPr/>
    </dgm:pt>
    <dgm:pt modelId="{C3CAF407-6D4B-4D01-83B9-AA702E086A23}" type="pres">
      <dgm:prSet presAssocID="{11880C8A-DE3B-4D4A-BB2A-56AB99C538BE}" presName="levelTx" presStyleLbl="revTx" presStyleIdx="0" presStyleCnt="0">
        <dgm:presLayoutVars>
          <dgm:chMax val="1"/>
          <dgm:bulletEnabled val="1"/>
        </dgm:presLayoutVars>
      </dgm:prSet>
      <dgm:spPr/>
    </dgm:pt>
    <dgm:pt modelId="{92629B2F-F5EF-490D-9F78-E72B81C8853D}" type="pres">
      <dgm:prSet presAssocID="{89124381-D640-426D-B253-4D1A874C75B4}" presName="Name8" presStyleCnt="0"/>
      <dgm:spPr/>
    </dgm:pt>
    <dgm:pt modelId="{DE969564-BBE0-4263-AB30-F2604A7E43AA}" type="pres">
      <dgm:prSet presAssocID="{89124381-D640-426D-B253-4D1A874C75B4}" presName="level" presStyleLbl="node1" presStyleIdx="2" presStyleCnt="4" custScaleY="162146" custLinFactNeighborX="-160" custLinFactNeighborY="-888">
        <dgm:presLayoutVars>
          <dgm:chMax val="1"/>
          <dgm:bulletEnabled val="1"/>
        </dgm:presLayoutVars>
      </dgm:prSet>
      <dgm:spPr/>
    </dgm:pt>
    <dgm:pt modelId="{F194EA57-6578-4F08-8E05-068A297086B1}" type="pres">
      <dgm:prSet presAssocID="{89124381-D640-426D-B253-4D1A874C75B4}" presName="levelTx" presStyleLbl="revTx" presStyleIdx="0" presStyleCnt="0">
        <dgm:presLayoutVars>
          <dgm:chMax val="1"/>
          <dgm:bulletEnabled val="1"/>
        </dgm:presLayoutVars>
      </dgm:prSet>
      <dgm:spPr/>
    </dgm:pt>
    <dgm:pt modelId="{FB8D457D-B452-4DE6-AF3A-0A701F05EF3B}" type="pres">
      <dgm:prSet presAssocID="{D4302C08-0B0E-4DFF-B831-670196B8A703}" presName="Name8" presStyleCnt="0"/>
      <dgm:spPr/>
    </dgm:pt>
    <dgm:pt modelId="{39C83C79-88BF-48E6-B687-122D3FA17668}" type="pres">
      <dgm:prSet presAssocID="{D4302C08-0B0E-4DFF-B831-670196B8A703}" presName="level" presStyleLbl="node1" presStyleIdx="3" presStyleCnt="4" custScaleY="187455">
        <dgm:presLayoutVars>
          <dgm:chMax val="1"/>
          <dgm:bulletEnabled val="1"/>
        </dgm:presLayoutVars>
      </dgm:prSet>
      <dgm:spPr/>
    </dgm:pt>
    <dgm:pt modelId="{0F60B76B-398B-45B6-9BE6-BDA64C0F093D}" type="pres">
      <dgm:prSet presAssocID="{D4302C08-0B0E-4DFF-B831-670196B8A703}" presName="levelTx" presStyleLbl="revTx" presStyleIdx="0" presStyleCnt="0">
        <dgm:presLayoutVars>
          <dgm:chMax val="1"/>
          <dgm:bulletEnabled val="1"/>
        </dgm:presLayoutVars>
      </dgm:prSet>
      <dgm:spPr/>
    </dgm:pt>
  </dgm:ptLst>
  <dgm:cxnLst>
    <dgm:cxn modelId="{2255E916-F98E-4667-9893-DF40C3CF220E}" srcId="{68C08995-0A06-4692-A667-D87FC34CAEDF}" destId="{89124381-D640-426D-B253-4D1A874C75B4}" srcOrd="2" destOrd="0" parTransId="{E7A18DAA-BC05-4839-9C1F-A64F22600D8C}" sibTransId="{5B0535CC-E61B-420F-921D-62F4C85520B5}"/>
    <dgm:cxn modelId="{51A0D222-941D-4FB5-A328-468F2F5CDC12}" type="presOf" srcId="{89124381-D640-426D-B253-4D1A874C75B4}" destId="{DE969564-BBE0-4263-AB30-F2604A7E43AA}" srcOrd="0" destOrd="0" presId="urn:microsoft.com/office/officeart/2005/8/layout/pyramid3"/>
    <dgm:cxn modelId="{5A0BA52F-5C34-4EE2-B04D-9A7AE83FCF68}" type="presOf" srcId="{89124381-D640-426D-B253-4D1A874C75B4}" destId="{F194EA57-6578-4F08-8E05-068A297086B1}" srcOrd="1" destOrd="0" presId="urn:microsoft.com/office/officeart/2005/8/layout/pyramid3"/>
    <dgm:cxn modelId="{1E291445-3153-461C-AB66-06E1B7809C99}" srcId="{68C08995-0A06-4692-A667-D87FC34CAEDF}" destId="{11880C8A-DE3B-4D4A-BB2A-56AB99C538BE}" srcOrd="1" destOrd="0" parTransId="{ED62723E-6919-451D-A1CC-9607B26064A4}" sibTransId="{31871C92-E695-4083-AA22-764C465EC697}"/>
    <dgm:cxn modelId="{1D277A4C-9745-40BB-AE94-1F72656204D2}" type="presOf" srcId="{68C08995-0A06-4692-A667-D87FC34CAEDF}" destId="{D8783527-D5E7-4F04-B0F3-E1AEFA6F2585}" srcOrd="0" destOrd="0" presId="urn:microsoft.com/office/officeart/2005/8/layout/pyramid3"/>
    <dgm:cxn modelId="{160DBD7D-DED5-4C39-A009-75CFF1B78622}" type="presOf" srcId="{D4302C08-0B0E-4DFF-B831-670196B8A703}" destId="{0F60B76B-398B-45B6-9BE6-BDA64C0F093D}" srcOrd="1" destOrd="0" presId="urn:microsoft.com/office/officeart/2005/8/layout/pyramid3"/>
    <dgm:cxn modelId="{2559F681-0269-492E-B9B5-054676E12BC2}" type="presOf" srcId="{1B77F4E2-4054-44C5-8439-BAAC1D809E85}" destId="{60E5429C-6DFB-41DC-A7D6-2B3DF2243655}" srcOrd="1" destOrd="0" presId="urn:microsoft.com/office/officeart/2005/8/layout/pyramid3"/>
    <dgm:cxn modelId="{626E3B87-7369-48F5-BA52-CB3CC15B3AB4}" type="presOf" srcId="{11880C8A-DE3B-4D4A-BB2A-56AB99C538BE}" destId="{E7BA9A3F-62F1-4C8A-9110-30A46B9CC3D7}" srcOrd="0" destOrd="0" presId="urn:microsoft.com/office/officeart/2005/8/layout/pyramid3"/>
    <dgm:cxn modelId="{D13609CC-BF64-4283-B375-996ED0D6E430}" srcId="{68C08995-0A06-4692-A667-D87FC34CAEDF}" destId="{D4302C08-0B0E-4DFF-B831-670196B8A703}" srcOrd="3" destOrd="0" parTransId="{34BF3499-FD55-441F-AF06-BBB55804704C}" sibTransId="{95A280FD-9DD1-42AB-82EC-4058973521FC}"/>
    <dgm:cxn modelId="{AA7722EC-B4A1-4700-B11C-068B084FC693}" type="presOf" srcId="{1B77F4E2-4054-44C5-8439-BAAC1D809E85}" destId="{7C2B6F5A-5F5A-42A7-BB03-8526EC8ECB0E}" srcOrd="0" destOrd="0" presId="urn:microsoft.com/office/officeart/2005/8/layout/pyramid3"/>
    <dgm:cxn modelId="{352B50F2-515B-468D-B9E0-80AFBFE3C89A}" type="presOf" srcId="{11880C8A-DE3B-4D4A-BB2A-56AB99C538BE}" destId="{C3CAF407-6D4B-4D01-83B9-AA702E086A23}" srcOrd="1" destOrd="0" presId="urn:microsoft.com/office/officeart/2005/8/layout/pyramid3"/>
    <dgm:cxn modelId="{804B3AFA-B2BB-4EE9-A456-D781CEA2595F}" type="presOf" srcId="{D4302C08-0B0E-4DFF-B831-670196B8A703}" destId="{39C83C79-88BF-48E6-B687-122D3FA17668}" srcOrd="0" destOrd="0" presId="urn:microsoft.com/office/officeart/2005/8/layout/pyramid3"/>
    <dgm:cxn modelId="{6F7BCFFC-5685-445A-8A80-F7B3A816B052}" srcId="{68C08995-0A06-4692-A667-D87FC34CAEDF}" destId="{1B77F4E2-4054-44C5-8439-BAAC1D809E85}" srcOrd="0" destOrd="0" parTransId="{C067D827-58D6-4BB7-B862-87652879F687}" sibTransId="{DCC0FA10-27F4-428E-A55C-7BFE43B8D6A1}"/>
    <dgm:cxn modelId="{EAAFBB5E-35B5-410F-AF10-7FC0F635084F}" type="presParOf" srcId="{D8783527-D5E7-4F04-B0F3-E1AEFA6F2585}" destId="{0AC996AF-C876-4ABA-893C-DD32AC8BC5F9}" srcOrd="0" destOrd="0" presId="urn:microsoft.com/office/officeart/2005/8/layout/pyramid3"/>
    <dgm:cxn modelId="{5D5A3505-65DA-4631-9442-54E0B9DC1AD0}" type="presParOf" srcId="{0AC996AF-C876-4ABA-893C-DD32AC8BC5F9}" destId="{7C2B6F5A-5F5A-42A7-BB03-8526EC8ECB0E}" srcOrd="0" destOrd="0" presId="urn:microsoft.com/office/officeart/2005/8/layout/pyramid3"/>
    <dgm:cxn modelId="{97A2117A-EB7A-4BC0-B2FB-5870B696E56C}" type="presParOf" srcId="{0AC996AF-C876-4ABA-893C-DD32AC8BC5F9}" destId="{60E5429C-6DFB-41DC-A7D6-2B3DF2243655}" srcOrd="1" destOrd="0" presId="urn:microsoft.com/office/officeart/2005/8/layout/pyramid3"/>
    <dgm:cxn modelId="{28C0B70D-B779-40B5-912A-4104E2E8A077}" type="presParOf" srcId="{D8783527-D5E7-4F04-B0F3-E1AEFA6F2585}" destId="{CFBD61D2-733F-48B8-B975-93303805372D}" srcOrd="1" destOrd="0" presId="urn:microsoft.com/office/officeart/2005/8/layout/pyramid3"/>
    <dgm:cxn modelId="{BB68F354-BF69-4407-AEDA-CE1E522ACC21}" type="presParOf" srcId="{CFBD61D2-733F-48B8-B975-93303805372D}" destId="{E7BA9A3F-62F1-4C8A-9110-30A46B9CC3D7}" srcOrd="0" destOrd="0" presId="urn:microsoft.com/office/officeart/2005/8/layout/pyramid3"/>
    <dgm:cxn modelId="{844F77DF-4836-471B-9523-450BD476FD9E}" type="presParOf" srcId="{CFBD61D2-733F-48B8-B975-93303805372D}" destId="{C3CAF407-6D4B-4D01-83B9-AA702E086A23}" srcOrd="1" destOrd="0" presId="urn:microsoft.com/office/officeart/2005/8/layout/pyramid3"/>
    <dgm:cxn modelId="{C2466E5C-9F83-46AA-8C90-F1C5C4BEB33D}" type="presParOf" srcId="{D8783527-D5E7-4F04-B0F3-E1AEFA6F2585}" destId="{92629B2F-F5EF-490D-9F78-E72B81C8853D}" srcOrd="2" destOrd="0" presId="urn:microsoft.com/office/officeart/2005/8/layout/pyramid3"/>
    <dgm:cxn modelId="{E9F1C14F-6C43-44BE-B756-3374CAE2D54E}" type="presParOf" srcId="{92629B2F-F5EF-490D-9F78-E72B81C8853D}" destId="{DE969564-BBE0-4263-AB30-F2604A7E43AA}" srcOrd="0" destOrd="0" presId="urn:microsoft.com/office/officeart/2005/8/layout/pyramid3"/>
    <dgm:cxn modelId="{3BF7A85C-EC5C-4ADD-A53C-D7092EBAA177}" type="presParOf" srcId="{92629B2F-F5EF-490D-9F78-E72B81C8853D}" destId="{F194EA57-6578-4F08-8E05-068A297086B1}" srcOrd="1" destOrd="0" presId="urn:microsoft.com/office/officeart/2005/8/layout/pyramid3"/>
    <dgm:cxn modelId="{34886542-9432-4736-A3AC-68792368B32C}" type="presParOf" srcId="{D8783527-D5E7-4F04-B0F3-E1AEFA6F2585}" destId="{FB8D457D-B452-4DE6-AF3A-0A701F05EF3B}" srcOrd="3" destOrd="0" presId="urn:microsoft.com/office/officeart/2005/8/layout/pyramid3"/>
    <dgm:cxn modelId="{04D0AF78-B6CB-4C09-A500-35E0920293B1}" type="presParOf" srcId="{FB8D457D-B452-4DE6-AF3A-0A701F05EF3B}" destId="{39C83C79-88BF-48E6-B687-122D3FA17668}" srcOrd="0" destOrd="0" presId="urn:microsoft.com/office/officeart/2005/8/layout/pyramid3"/>
    <dgm:cxn modelId="{29D67A0C-4E06-4F21-B3BD-00C1431D8DFC}" type="presParOf" srcId="{FB8D457D-B452-4DE6-AF3A-0A701F05EF3B}" destId="{0F60B76B-398B-45B6-9BE6-BDA64C0F093D}" srcOrd="1" destOrd="0" presId="urn:microsoft.com/office/officeart/2005/8/layout/pyramid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E2AAFC-BEAE-481D-B557-81DE68A237F7}">
      <dsp:nvSpPr>
        <dsp:cNvPr id="0" name=""/>
        <dsp:cNvSpPr/>
      </dsp:nvSpPr>
      <dsp:spPr>
        <a:xfrm>
          <a:off x="1069175" y="0"/>
          <a:ext cx="5481650" cy="5481650"/>
        </a:xfrm>
        <a:prstGeom prst="ellipse">
          <a:avLst/>
        </a:prstGeom>
        <a:solidFill>
          <a:schemeClr val="lt1">
            <a:hueOff val="0"/>
            <a:satOff val="0"/>
            <a:lumOff val="0"/>
            <a:alphaOff val="0"/>
          </a:schemeClr>
        </a:solidFill>
        <a:ln w="25400" cap="flat" cmpd="sng" algn="ctr">
          <a:solidFill>
            <a:schemeClr val="accent6">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IN" sz="1600" kern="1200" dirty="0">
              <a:latin typeface="Calibri" panose="020F0502020204030204"/>
              <a:ea typeface="+mn-ea"/>
              <a:cs typeface="+mn-cs"/>
            </a:rPr>
            <a:t>TAM</a:t>
          </a:r>
        </a:p>
        <a:p>
          <a:pPr marL="0" lvl="0" indent="0" algn="ctr" defTabSz="711200">
            <a:lnSpc>
              <a:spcPct val="90000"/>
            </a:lnSpc>
            <a:spcBef>
              <a:spcPct val="0"/>
            </a:spcBef>
            <a:spcAft>
              <a:spcPct val="35000"/>
            </a:spcAft>
            <a:buNone/>
          </a:pPr>
          <a:r>
            <a:rPr lang="en-IN" sz="1600" kern="1200" dirty="0">
              <a:latin typeface="Calibri" panose="020F0502020204030204"/>
              <a:ea typeface="+mn-ea"/>
              <a:cs typeface="+mn-cs"/>
            </a:rPr>
            <a:t>$50billion</a:t>
          </a:r>
        </a:p>
      </dsp:txBody>
      <dsp:txXfrm>
        <a:off x="2852081" y="274082"/>
        <a:ext cx="1915836" cy="822247"/>
      </dsp:txXfrm>
    </dsp:sp>
    <dsp:sp modelId="{5783AC22-EAAA-4B02-9505-F9F67BC8F71A}">
      <dsp:nvSpPr>
        <dsp:cNvPr id="0" name=""/>
        <dsp:cNvSpPr/>
      </dsp:nvSpPr>
      <dsp:spPr>
        <a:xfrm>
          <a:off x="1754381" y="1370412"/>
          <a:ext cx="4111237" cy="4111237"/>
        </a:xfrm>
        <a:prstGeom prst="ellipse">
          <a:avLst/>
        </a:prstGeom>
        <a:solidFill>
          <a:schemeClr val="lt1">
            <a:hueOff val="0"/>
            <a:satOff val="0"/>
            <a:lumOff val="0"/>
            <a:alphaOff val="0"/>
          </a:schemeClr>
        </a:solidFill>
        <a:ln w="25400" cap="flat" cmpd="sng" algn="ctr">
          <a:solidFill>
            <a:schemeClr val="accent6">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IN" sz="1600" kern="1200" dirty="0">
              <a:latin typeface="Calibri" panose="020F0502020204030204"/>
              <a:ea typeface="+mn-ea"/>
              <a:cs typeface="+mn-cs"/>
            </a:rPr>
            <a:t>SAM</a:t>
          </a:r>
        </a:p>
        <a:p>
          <a:pPr marL="0" lvl="0" indent="0" algn="ctr" defTabSz="711200">
            <a:lnSpc>
              <a:spcPct val="90000"/>
            </a:lnSpc>
            <a:spcBef>
              <a:spcPct val="0"/>
            </a:spcBef>
            <a:spcAft>
              <a:spcPct val="35000"/>
            </a:spcAft>
            <a:buNone/>
          </a:pPr>
          <a:r>
            <a:rPr lang="en-IN" sz="1600" kern="1200" dirty="0"/>
            <a:t>$20m</a:t>
          </a:r>
          <a:endParaRPr lang="en-IN" sz="1600" kern="1200" dirty="0">
            <a:latin typeface="Calibri" panose="020F0502020204030204"/>
            <a:ea typeface="+mn-ea"/>
            <a:cs typeface="+mn-cs"/>
          </a:endParaRPr>
        </a:p>
      </dsp:txBody>
      <dsp:txXfrm>
        <a:off x="2852081" y="1627364"/>
        <a:ext cx="1915836" cy="770857"/>
      </dsp:txXfrm>
    </dsp:sp>
    <dsp:sp modelId="{0927306A-DE0F-4C43-94ED-305F00916AD7}">
      <dsp:nvSpPr>
        <dsp:cNvPr id="0" name=""/>
        <dsp:cNvSpPr/>
      </dsp:nvSpPr>
      <dsp:spPr>
        <a:xfrm>
          <a:off x="2439587" y="2740825"/>
          <a:ext cx="2740825" cy="2740825"/>
        </a:xfrm>
        <a:prstGeom prst="ellipse">
          <a:avLst/>
        </a:prstGeom>
        <a:solidFill>
          <a:schemeClr val="lt1">
            <a:hueOff val="0"/>
            <a:satOff val="0"/>
            <a:lumOff val="0"/>
            <a:alphaOff val="0"/>
          </a:schemeClr>
        </a:solidFill>
        <a:ln w="25400" cap="flat" cmpd="sng" algn="ctr">
          <a:solidFill>
            <a:schemeClr val="accent6">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IN" sz="1600" kern="1200" dirty="0">
              <a:latin typeface="Calibri" panose="020F0502020204030204"/>
              <a:ea typeface="+mn-ea"/>
              <a:cs typeface="+mn-cs"/>
            </a:rPr>
            <a:t>SOM</a:t>
          </a:r>
          <a:endParaRPr lang="en-IN" sz="1600" kern="1200" dirty="0"/>
        </a:p>
        <a:p>
          <a:pPr marL="0" lvl="0" indent="0" algn="ctr" defTabSz="711200">
            <a:lnSpc>
              <a:spcPct val="90000"/>
            </a:lnSpc>
            <a:spcBef>
              <a:spcPct val="0"/>
            </a:spcBef>
            <a:spcAft>
              <a:spcPct val="35000"/>
            </a:spcAft>
            <a:buClrTx/>
            <a:buSzTx/>
            <a:buFont typeface="Arial" panose="020B0604020202020204" pitchFamily="34" charset="0"/>
            <a:buNone/>
          </a:pPr>
          <a:r>
            <a:rPr lang="en-IN" sz="1600" kern="1200" dirty="0"/>
            <a:t>$2million</a:t>
          </a:r>
          <a:endParaRPr lang="en-IN" sz="1600" kern="1200" dirty="0">
            <a:latin typeface="Calibri" panose="020F0502020204030204"/>
            <a:ea typeface="+mn-ea"/>
            <a:cs typeface="+mn-cs"/>
          </a:endParaRPr>
        </a:p>
      </dsp:txBody>
      <dsp:txXfrm>
        <a:off x="2840972" y="3426031"/>
        <a:ext cx="1938055" cy="137041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C2B6F5A-5F5A-42A7-BB03-8526EC8ECB0E}">
      <dsp:nvSpPr>
        <dsp:cNvPr id="0" name=""/>
        <dsp:cNvSpPr/>
      </dsp:nvSpPr>
      <dsp:spPr>
        <a:xfrm rot="10800000">
          <a:off x="0" y="35742"/>
          <a:ext cx="6198428" cy="1150762"/>
        </a:xfrm>
        <a:prstGeom prst="trapezoid">
          <a:avLst>
            <a:gd name="adj" fmla="val 49003"/>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de-DE" sz="1800" b="1" kern="1200" dirty="0">
              <a:latin typeface="+mn-lt"/>
              <a:cs typeface="Arial" panose="020B0604020202020204" pitchFamily="34" charset="0"/>
            </a:rPr>
            <a:t>TARGET MARKET:</a:t>
          </a:r>
        </a:p>
        <a:p>
          <a:pPr marL="0" lvl="0" indent="0" algn="ctr" defTabSz="800100">
            <a:lnSpc>
              <a:spcPct val="90000"/>
            </a:lnSpc>
            <a:spcBef>
              <a:spcPct val="0"/>
            </a:spcBef>
            <a:spcAft>
              <a:spcPct val="35000"/>
            </a:spcAft>
            <a:buNone/>
          </a:pPr>
          <a:r>
            <a:rPr lang="en-US" sz="1800" kern="1200" dirty="0"/>
            <a:t>1,00,000 Eco-conscious millennials, ages 18-35, urban areas</a:t>
          </a:r>
          <a:endParaRPr lang="de-DE" sz="1800" b="1" kern="1200" dirty="0">
            <a:latin typeface="+mn-lt"/>
            <a:cs typeface="Arial" panose="020B0604020202020204" pitchFamily="34" charset="0"/>
          </a:endParaRPr>
        </a:p>
        <a:p>
          <a:pPr marL="0" lvl="0" indent="0" algn="ctr" defTabSz="800100">
            <a:lnSpc>
              <a:spcPct val="90000"/>
            </a:lnSpc>
            <a:spcBef>
              <a:spcPct val="0"/>
            </a:spcBef>
            <a:spcAft>
              <a:spcPct val="35000"/>
            </a:spcAft>
            <a:buNone/>
          </a:pPr>
          <a:r>
            <a:rPr lang="de-DE" sz="1800" kern="1200" dirty="0">
              <a:latin typeface="+mn-lt"/>
              <a:cs typeface="Arial" panose="020B0604020202020204" pitchFamily="34" charset="0"/>
            </a:rPr>
            <a:t> </a:t>
          </a:r>
        </a:p>
      </dsp:txBody>
      <dsp:txXfrm rot="-10800000">
        <a:off x="1084724" y="35742"/>
        <a:ext cx="4028978" cy="1150762"/>
      </dsp:txXfrm>
    </dsp:sp>
    <dsp:sp modelId="{E7BA9A3F-62F1-4C8A-9110-30A46B9CC3D7}">
      <dsp:nvSpPr>
        <dsp:cNvPr id="0" name=""/>
        <dsp:cNvSpPr/>
      </dsp:nvSpPr>
      <dsp:spPr>
        <a:xfrm rot="10800000">
          <a:off x="563902" y="1150762"/>
          <a:ext cx="5070622" cy="1150762"/>
        </a:xfrm>
        <a:prstGeom prst="trapezoid">
          <a:avLst>
            <a:gd name="adj" fmla="val 49003"/>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de-DE" sz="1800" b="1" kern="1200" dirty="0">
              <a:latin typeface="+mn-lt"/>
              <a:cs typeface="Arial" panose="020B0604020202020204" pitchFamily="34" charset="0"/>
            </a:rPr>
            <a:t>LEADS:</a:t>
          </a:r>
        </a:p>
        <a:p>
          <a:pPr marL="0" lvl="0" indent="0" algn="ctr" defTabSz="800100">
            <a:lnSpc>
              <a:spcPct val="90000"/>
            </a:lnSpc>
            <a:spcBef>
              <a:spcPct val="0"/>
            </a:spcBef>
            <a:spcAft>
              <a:spcPct val="35000"/>
            </a:spcAft>
            <a:buNone/>
          </a:pPr>
          <a:r>
            <a:rPr lang="en-US" sz="1800" kern="1200" dirty="0"/>
            <a:t>10,000 social media followers and website visitors</a:t>
          </a:r>
          <a:r>
            <a:rPr lang="de-DE" sz="1800" b="1" kern="1200" dirty="0">
              <a:latin typeface="+mn-lt"/>
              <a:cs typeface="Arial" panose="020B0604020202020204" pitchFamily="34" charset="0"/>
            </a:rPr>
            <a:t> </a:t>
          </a:r>
        </a:p>
        <a:p>
          <a:pPr marL="0" lvl="0" indent="0" algn="ctr" defTabSz="800100">
            <a:lnSpc>
              <a:spcPct val="90000"/>
            </a:lnSpc>
            <a:spcBef>
              <a:spcPct val="0"/>
            </a:spcBef>
            <a:spcAft>
              <a:spcPct val="35000"/>
            </a:spcAft>
            <a:buNone/>
          </a:pPr>
          <a:endParaRPr lang="de-DE" sz="1800" b="0" kern="1200" dirty="0">
            <a:latin typeface="+mn-lt"/>
            <a:cs typeface="Arial" panose="020B0604020202020204" pitchFamily="34" charset="0"/>
          </a:endParaRPr>
        </a:p>
      </dsp:txBody>
      <dsp:txXfrm rot="-10800000">
        <a:off x="1451261" y="1150762"/>
        <a:ext cx="3295904" cy="1150762"/>
      </dsp:txXfrm>
    </dsp:sp>
    <dsp:sp modelId="{DE969564-BBE0-4263-AB30-F2604A7E43AA}">
      <dsp:nvSpPr>
        <dsp:cNvPr id="0" name=""/>
        <dsp:cNvSpPr/>
      </dsp:nvSpPr>
      <dsp:spPr>
        <a:xfrm rot="10800000">
          <a:off x="1121496" y="2291305"/>
          <a:ext cx="3942817" cy="1865914"/>
        </a:xfrm>
        <a:prstGeom prst="trapezoid">
          <a:avLst>
            <a:gd name="adj" fmla="val 49003"/>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de-DE" sz="1800" b="1" kern="1200" dirty="0">
              <a:latin typeface="+mn-lt"/>
              <a:cs typeface="Arial" panose="020B0604020202020204" pitchFamily="34" charset="0"/>
            </a:rPr>
            <a:t>OPPORTUNITIES/PROSPECTS:</a:t>
          </a:r>
        </a:p>
        <a:p>
          <a:pPr marL="0" lvl="0" indent="0" algn="ctr" defTabSz="800100">
            <a:lnSpc>
              <a:spcPct val="90000"/>
            </a:lnSpc>
            <a:spcBef>
              <a:spcPct val="0"/>
            </a:spcBef>
            <a:spcAft>
              <a:spcPct val="35000"/>
            </a:spcAft>
            <a:buNone/>
          </a:pPr>
          <a:r>
            <a:rPr lang="en-US" sz="1800" kern="1200" dirty="0"/>
            <a:t>5,000 inquiries via website, emails, and social media</a:t>
          </a:r>
          <a:endParaRPr lang="de-DE" sz="1800" b="1" kern="1200" dirty="0">
            <a:latin typeface="+mn-lt"/>
            <a:cs typeface="Arial" panose="020B0604020202020204" pitchFamily="34" charset="0"/>
          </a:endParaRPr>
        </a:p>
        <a:p>
          <a:pPr marL="0" lvl="0" indent="0" algn="ctr" defTabSz="800100">
            <a:lnSpc>
              <a:spcPct val="90000"/>
            </a:lnSpc>
            <a:spcBef>
              <a:spcPct val="0"/>
            </a:spcBef>
            <a:spcAft>
              <a:spcPct val="35000"/>
            </a:spcAft>
            <a:buNone/>
          </a:pPr>
          <a:endParaRPr lang="de-DE" sz="1800" b="0" kern="1200" dirty="0">
            <a:latin typeface="+mn-lt"/>
            <a:cs typeface="Arial" panose="020B0604020202020204" pitchFamily="34" charset="0"/>
          </a:endParaRPr>
        </a:p>
      </dsp:txBody>
      <dsp:txXfrm rot="-10800000">
        <a:off x="1811489" y="2291305"/>
        <a:ext cx="2562831" cy="1865914"/>
      </dsp:txXfrm>
    </dsp:sp>
    <dsp:sp modelId="{39C83C79-88BF-48E6-B687-122D3FA17668}">
      <dsp:nvSpPr>
        <dsp:cNvPr id="0" name=""/>
        <dsp:cNvSpPr/>
      </dsp:nvSpPr>
      <dsp:spPr>
        <a:xfrm rot="10800000">
          <a:off x="2042150" y="4167438"/>
          <a:ext cx="2114127" cy="2157161"/>
        </a:xfrm>
        <a:prstGeom prst="trapezoid">
          <a:avLst>
            <a:gd name="adj" fmla="val 50000"/>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100000"/>
            </a:lnSpc>
            <a:spcBef>
              <a:spcPct val="0"/>
            </a:spcBef>
            <a:spcAft>
              <a:spcPct val="35000"/>
            </a:spcAft>
            <a:buNone/>
          </a:pPr>
          <a:r>
            <a:rPr lang="de-DE" sz="1800" b="1" kern="1200" dirty="0">
              <a:latin typeface="+mn-lt"/>
              <a:cs typeface="Arial" panose="020B0604020202020204" pitchFamily="34" charset="0"/>
            </a:rPr>
            <a:t>CUSTOMER:</a:t>
          </a:r>
        </a:p>
        <a:p>
          <a:pPr marL="0" lvl="0" indent="0" algn="ctr" defTabSz="800100">
            <a:lnSpc>
              <a:spcPct val="100000"/>
            </a:lnSpc>
            <a:spcBef>
              <a:spcPct val="0"/>
            </a:spcBef>
            <a:spcAft>
              <a:spcPct val="35000"/>
            </a:spcAft>
            <a:buNone/>
          </a:pPr>
          <a:r>
            <a:rPr lang="en-IN" sz="1800" kern="1200"/>
            <a:t>1,000 paying customers annually</a:t>
          </a:r>
          <a:endParaRPr lang="de-DE" sz="1800" b="1" kern="1200" dirty="0">
            <a:latin typeface="+mn-lt"/>
            <a:cs typeface="Arial" panose="020B0604020202020204" pitchFamily="34" charset="0"/>
          </a:endParaRPr>
        </a:p>
        <a:p>
          <a:pPr marL="0" lvl="0" indent="0" algn="ctr" defTabSz="800100">
            <a:lnSpc>
              <a:spcPct val="90000"/>
            </a:lnSpc>
            <a:spcBef>
              <a:spcPct val="0"/>
            </a:spcBef>
            <a:spcAft>
              <a:spcPct val="35000"/>
            </a:spcAft>
            <a:buNone/>
          </a:pPr>
          <a:endParaRPr lang="de-DE" sz="1800" kern="1200" dirty="0">
            <a:latin typeface="+mn-lt"/>
            <a:cs typeface="Arial" panose="020B0604020202020204" pitchFamily="34" charset="0"/>
          </a:endParaRPr>
        </a:p>
      </dsp:txBody>
      <dsp:txXfrm rot="-10800000">
        <a:off x="2042150" y="4167438"/>
        <a:ext cx="2114127" cy="2157161"/>
      </dsp:txXfrm>
    </dsp:sp>
  </dsp:spTree>
</dsp:drawing>
</file>

<file path=ppt/diagrams/layout1.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layout2.xml><?xml version="1.0" encoding="utf-8"?>
<dgm:layoutDef xmlns:dgm="http://schemas.openxmlformats.org/drawingml/2006/diagram" xmlns:a="http://schemas.openxmlformats.org/drawingml/2006/main" uniqueId="urn:microsoft.com/office/officeart/2005/8/layout/pyramid3">
  <dgm:title val=""/>
  <dgm:desc val=""/>
  <dgm:catLst>
    <dgm:cat type="pyramid" pri="2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T"/>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T"/>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rev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t"/>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6/22/2025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6/22/2025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6/22/2025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6/22/2025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6/22/2025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6/22/2025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6/22/2025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2.png"/><Relationship Id="rId7" Type="http://schemas.openxmlformats.org/officeDocument/2006/relationships/image" Target="../media/image14.pn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hyperlink" Target="https://ecolineclothing.com/" TargetMode="External"/><Relationship Id="rId11" Type="http://schemas.openxmlformats.org/officeDocument/2006/relationships/image" Target="../media/image2.png"/><Relationship Id="rId5" Type="http://schemas.openxmlformats.org/officeDocument/2006/relationships/hyperlink" Target="https://www.patagonia.com/shop/mens" TargetMode="External"/><Relationship Id="rId10" Type="http://schemas.openxmlformats.org/officeDocument/2006/relationships/image" Target="../media/image17.png"/><Relationship Id="rId4" Type="http://schemas.openxmlformats.org/officeDocument/2006/relationships/image" Target="../media/image13.png"/><Relationship Id="rId9" Type="http://schemas.openxmlformats.org/officeDocument/2006/relationships/image" Target="../media/image16.png"/></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9.jp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0.jp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1.jp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2.jp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4.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eg"/><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25.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7.png"/><Relationship Id="rId4" Type="http://schemas.openxmlformats.org/officeDocument/2006/relationships/image" Target="../media/image6.jpeg"/></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6EA"/>
        </a:solidFill>
        <a:effectLst/>
      </p:bgPr>
    </p:bg>
    <p:spTree>
      <p:nvGrpSpPr>
        <p:cNvPr id="1" name=""/>
        <p:cNvGrpSpPr/>
        <p:nvPr/>
      </p:nvGrpSpPr>
      <p:grpSpPr>
        <a:xfrm>
          <a:off x="0" y="0"/>
          <a:ext cx="0" cy="0"/>
          <a:chOff x="0" y="0"/>
          <a:chExt cx="0" cy="0"/>
        </a:xfrm>
      </p:grpSpPr>
      <p:pic>
        <p:nvPicPr>
          <p:cNvPr id="60" name="Picture 59" descr="A logo for a clothing company&#10;&#10;Description automatically generated">
            <a:extLst>
              <a:ext uri="{FF2B5EF4-FFF2-40B4-BE49-F238E27FC236}">
                <a16:creationId xmlns:a16="http://schemas.microsoft.com/office/drawing/2014/main" id="{860433CC-2B53-BA91-3666-624B7DB6E2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86200" y="0"/>
            <a:ext cx="9258300" cy="92583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6EA"/>
        </a:solidFill>
        <a:effectLst/>
      </p:bgPr>
    </p:bg>
    <p:spTree>
      <p:nvGrpSpPr>
        <p:cNvPr id="1" name=""/>
        <p:cNvGrpSpPr/>
        <p:nvPr/>
      </p:nvGrpSpPr>
      <p:grpSpPr>
        <a:xfrm>
          <a:off x="0" y="0"/>
          <a:ext cx="0" cy="0"/>
          <a:chOff x="0" y="0"/>
          <a:chExt cx="0" cy="0"/>
        </a:xfrm>
      </p:grpSpPr>
      <p:grpSp>
        <p:nvGrpSpPr>
          <p:cNvPr id="11" name="Group 11"/>
          <p:cNvGrpSpPr/>
          <p:nvPr/>
        </p:nvGrpSpPr>
        <p:grpSpPr>
          <a:xfrm>
            <a:off x="14730202" y="0"/>
            <a:ext cx="3418927" cy="10175805"/>
            <a:chOff x="0" y="0"/>
            <a:chExt cx="1783164" cy="1942048"/>
          </a:xfrm>
        </p:grpSpPr>
        <p:sp>
          <p:nvSpPr>
            <p:cNvPr id="12" name="Freeform 12"/>
            <p:cNvSpPr/>
            <p:nvPr/>
          </p:nvSpPr>
          <p:spPr>
            <a:xfrm>
              <a:off x="0" y="0"/>
              <a:ext cx="1783164" cy="1942048"/>
            </a:xfrm>
            <a:custGeom>
              <a:avLst/>
              <a:gdLst/>
              <a:ahLst/>
              <a:cxnLst/>
              <a:rect l="l" t="t" r="r" b="b"/>
              <a:pathLst>
                <a:path w="1783164" h="1942048">
                  <a:moveTo>
                    <a:pt x="0" y="0"/>
                  </a:moveTo>
                  <a:lnTo>
                    <a:pt x="1783164" y="0"/>
                  </a:lnTo>
                  <a:lnTo>
                    <a:pt x="1783164" y="1942048"/>
                  </a:lnTo>
                  <a:lnTo>
                    <a:pt x="0" y="1942048"/>
                  </a:lnTo>
                  <a:close/>
                </a:path>
              </a:pathLst>
            </a:custGeom>
            <a:solidFill>
              <a:srgbClr val="225F44"/>
            </a:solidFill>
          </p:spPr>
        </p:sp>
        <p:sp>
          <p:nvSpPr>
            <p:cNvPr id="13" name="TextBox 13"/>
            <p:cNvSpPr txBox="1"/>
            <p:nvPr/>
          </p:nvSpPr>
          <p:spPr>
            <a:xfrm>
              <a:off x="0" y="-47625"/>
              <a:ext cx="812800" cy="860425"/>
            </a:xfrm>
            <a:prstGeom prst="rect">
              <a:avLst/>
            </a:prstGeom>
          </p:spPr>
          <p:txBody>
            <a:bodyPr lIns="50800" tIns="50800" rIns="50800" bIns="50800" rtlCol="0" anchor="ctr"/>
            <a:lstStyle/>
            <a:p>
              <a:pPr algn="ctr">
                <a:lnSpc>
                  <a:spcPts val="3359"/>
                </a:lnSpc>
              </a:pPr>
              <a:endParaRPr/>
            </a:p>
          </p:txBody>
        </p:sp>
      </p:grpSp>
      <p:grpSp>
        <p:nvGrpSpPr>
          <p:cNvPr id="23" name="Group 22">
            <a:extLst>
              <a:ext uri="{FF2B5EF4-FFF2-40B4-BE49-F238E27FC236}">
                <a16:creationId xmlns:a16="http://schemas.microsoft.com/office/drawing/2014/main" id="{A9D0C412-91A8-8CFE-ACDB-A7F0EE0DE701}"/>
              </a:ext>
            </a:extLst>
          </p:cNvPr>
          <p:cNvGrpSpPr/>
          <p:nvPr/>
        </p:nvGrpSpPr>
        <p:grpSpPr>
          <a:xfrm>
            <a:off x="718063" y="1992878"/>
            <a:ext cx="13952288" cy="8182928"/>
            <a:chOff x="1057033" y="956344"/>
            <a:chExt cx="9301525" cy="5455285"/>
          </a:xfrm>
          <a:noFill/>
        </p:grpSpPr>
        <p:sp>
          <p:nvSpPr>
            <p:cNvPr id="24" name="Rectangle 23">
              <a:extLst>
                <a:ext uri="{FF2B5EF4-FFF2-40B4-BE49-F238E27FC236}">
                  <a16:creationId xmlns:a16="http://schemas.microsoft.com/office/drawing/2014/main" id="{C67D2CCE-DA6A-F43F-BC58-24B947540667}"/>
                </a:ext>
              </a:extLst>
            </p:cNvPr>
            <p:cNvSpPr/>
            <p:nvPr/>
          </p:nvSpPr>
          <p:spPr>
            <a:xfrm>
              <a:off x="1057033" y="956344"/>
              <a:ext cx="1870333" cy="406161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lIns="137160" tIns="68580" rIns="137160" bIns="68580" rtlCol="0" anchor="ctr"/>
            <a:lstStyle/>
            <a:p>
              <a:endParaRPr lang="en-GB" b="1" dirty="0">
                <a:solidFill>
                  <a:schemeClr val="tx1"/>
                </a:solidFill>
              </a:endParaRPr>
            </a:p>
            <a:p>
              <a:endParaRPr lang="en-GB" dirty="0">
                <a:solidFill>
                  <a:schemeClr val="tx1"/>
                </a:solidFill>
              </a:endParaRPr>
            </a:p>
            <a:p>
              <a:r>
                <a:rPr lang="en-GB" b="1" dirty="0">
                  <a:solidFill>
                    <a:schemeClr val="tx1"/>
                  </a:solidFill>
                </a:rPr>
                <a:t>EXISTING ALTERNATIVES</a:t>
              </a:r>
            </a:p>
            <a:p>
              <a:endParaRPr lang="en-GB" b="1" dirty="0">
                <a:solidFill>
                  <a:schemeClr val="tx1"/>
                </a:solidFill>
              </a:endParaRPr>
            </a:p>
            <a:p>
              <a:endParaRPr lang="en-GB" b="1" dirty="0">
                <a:solidFill>
                  <a:schemeClr val="tx1"/>
                </a:solidFill>
              </a:endParaRPr>
            </a:p>
          </p:txBody>
        </p:sp>
        <p:sp>
          <p:nvSpPr>
            <p:cNvPr id="25" name="Rectangle 24">
              <a:extLst>
                <a:ext uri="{FF2B5EF4-FFF2-40B4-BE49-F238E27FC236}">
                  <a16:creationId xmlns:a16="http://schemas.microsoft.com/office/drawing/2014/main" id="{D9DA31F0-A1AF-CF17-2B10-B4128C43D644}"/>
                </a:ext>
              </a:extLst>
            </p:cNvPr>
            <p:cNvSpPr/>
            <p:nvPr/>
          </p:nvSpPr>
          <p:spPr>
            <a:xfrm>
              <a:off x="2966577" y="2677510"/>
              <a:ext cx="1608198" cy="236883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rPr>
                <a:t>KEY METRICS</a:t>
              </a:r>
            </a:p>
            <a:p>
              <a:r>
                <a:rPr lang="en-US" sz="1200" dirty="0">
                  <a:solidFill>
                    <a:schemeClr val="tx1"/>
                  </a:solidFill>
                </a:rPr>
                <a:t>Reduction in carbon footprint (e.g., CO2 emissions saved).Volume of recycled materials used (e.g., number of PET bottles repurposed).Customer satisfaction and brand </a:t>
              </a:r>
              <a:r>
                <a:rPr lang="en-US" sz="1200" dirty="0" err="1">
                  <a:solidFill>
                    <a:schemeClr val="tx1"/>
                  </a:solidFill>
                </a:rPr>
                <a:t>loyalty.Market</a:t>
              </a:r>
              <a:r>
                <a:rPr lang="en-US" sz="1200" dirty="0">
                  <a:solidFill>
                    <a:schemeClr val="tx1"/>
                  </a:solidFill>
                </a:rPr>
                <a:t> share in the sustainable fashion segment.</a:t>
              </a:r>
            </a:p>
            <a:p>
              <a:pPr marL="257176" indent="-257176">
                <a:buFont typeface="Arial" panose="020B0604020202020204" pitchFamily="34" charset="0"/>
                <a:buChar char="•"/>
              </a:pPr>
              <a:endParaRPr lang="en-US" dirty="0">
                <a:solidFill>
                  <a:schemeClr val="tx1"/>
                </a:solidFill>
              </a:endParaRPr>
            </a:p>
            <a:p>
              <a:pPr marL="257176" indent="-257176">
                <a:buFont typeface="Arial" panose="020B0604020202020204" pitchFamily="34" charset="0"/>
                <a:buChar char="•"/>
              </a:pPr>
              <a:endParaRPr lang="en-US" dirty="0">
                <a:solidFill>
                  <a:schemeClr val="tx1"/>
                </a:solidFill>
              </a:endParaRPr>
            </a:p>
            <a:p>
              <a:pPr marL="257176" indent="-257176">
                <a:buFont typeface="Arial" panose="020B0604020202020204" pitchFamily="34" charset="0"/>
                <a:buChar char="•"/>
              </a:pPr>
              <a:endParaRPr lang="en-US" dirty="0">
                <a:solidFill>
                  <a:schemeClr val="tx1"/>
                </a:solidFill>
              </a:endParaRPr>
            </a:p>
            <a:p>
              <a:endParaRPr lang="en-US" dirty="0">
                <a:solidFill>
                  <a:schemeClr val="tx1"/>
                </a:solidFill>
              </a:endParaRPr>
            </a:p>
            <a:p>
              <a:pPr marL="257176" indent="-257176">
                <a:buFont typeface="Arial" panose="020B0604020202020204" pitchFamily="34" charset="0"/>
                <a:buChar char="•"/>
              </a:pPr>
              <a:endParaRPr lang="en-US" dirty="0">
                <a:solidFill>
                  <a:schemeClr val="tx1"/>
                </a:solidFill>
              </a:endParaRPr>
            </a:p>
            <a:p>
              <a:pPr marL="257176" indent="-257176">
                <a:buFont typeface="Arial" panose="020B0604020202020204" pitchFamily="34" charset="0"/>
                <a:buChar char="•"/>
              </a:pPr>
              <a:endParaRPr lang="en-US" dirty="0">
                <a:solidFill>
                  <a:schemeClr val="tx1"/>
                </a:solidFill>
              </a:endParaRPr>
            </a:p>
            <a:p>
              <a:endParaRPr lang="en-ZA" b="1" dirty="0">
                <a:solidFill>
                  <a:schemeClr val="tx1"/>
                </a:solidFill>
              </a:endParaRPr>
            </a:p>
          </p:txBody>
        </p:sp>
        <p:sp>
          <p:nvSpPr>
            <p:cNvPr id="26" name="Rectangle 25">
              <a:extLst>
                <a:ext uri="{FF2B5EF4-FFF2-40B4-BE49-F238E27FC236}">
                  <a16:creationId xmlns:a16="http://schemas.microsoft.com/office/drawing/2014/main" id="{810D1137-2144-93C5-7950-1FAC8B954775}"/>
                </a:ext>
              </a:extLst>
            </p:cNvPr>
            <p:cNvSpPr/>
            <p:nvPr/>
          </p:nvSpPr>
          <p:spPr>
            <a:xfrm>
              <a:off x="3036352" y="956345"/>
              <a:ext cx="1608198" cy="1610685"/>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b="1" dirty="0">
                <a:solidFill>
                  <a:schemeClr val="tx1"/>
                </a:solidFill>
              </a:endParaRPr>
            </a:p>
            <a:p>
              <a:r>
                <a:rPr lang="en-US" b="1" dirty="0">
                  <a:solidFill>
                    <a:schemeClr val="tx1"/>
                  </a:solidFill>
                </a:rPr>
                <a:t>SOLUTION</a:t>
              </a:r>
            </a:p>
            <a:p>
              <a:r>
                <a:rPr lang="en-US" sz="1400" dirty="0">
                  <a:solidFill>
                    <a:schemeClr val="tx1"/>
                  </a:solidFill>
                </a:rPr>
                <a:t>Sustainable clothing made from 50% recycled clothes and 50% PET plastic </a:t>
              </a:r>
              <a:r>
                <a:rPr lang="en-US" sz="1400" dirty="0" err="1">
                  <a:solidFill>
                    <a:schemeClr val="tx1"/>
                  </a:solidFill>
                </a:rPr>
                <a:t>bottles.Doped</a:t>
              </a:r>
              <a:r>
                <a:rPr lang="en-US" sz="1400" dirty="0">
                  <a:solidFill>
                    <a:schemeClr val="tx1"/>
                  </a:solidFill>
                </a:rPr>
                <a:t> dyeing method to minimize environmental impact and ensure vibrant, long-lasting </a:t>
              </a:r>
              <a:r>
                <a:rPr lang="en-US" sz="1400" dirty="0" err="1">
                  <a:solidFill>
                    <a:schemeClr val="tx1"/>
                  </a:solidFill>
                </a:rPr>
                <a:t>colors.Affordable</a:t>
              </a:r>
              <a:r>
                <a:rPr lang="en-US" sz="1400" dirty="0">
                  <a:solidFill>
                    <a:schemeClr val="tx1"/>
                  </a:solidFill>
                </a:rPr>
                <a:t> pricing to make eco-friendly options accessible </a:t>
              </a:r>
            </a:p>
            <a:p>
              <a:endParaRPr lang="en-ZA" dirty="0">
                <a:solidFill>
                  <a:schemeClr val="tx1"/>
                </a:solidFill>
              </a:endParaRPr>
            </a:p>
          </p:txBody>
        </p:sp>
        <p:sp>
          <p:nvSpPr>
            <p:cNvPr id="27" name="Rectangle 26">
              <a:extLst>
                <a:ext uri="{FF2B5EF4-FFF2-40B4-BE49-F238E27FC236}">
                  <a16:creationId xmlns:a16="http://schemas.microsoft.com/office/drawing/2014/main" id="{E6239741-18DA-8793-17C9-60AB975701D1}"/>
                </a:ext>
              </a:extLst>
            </p:cNvPr>
            <p:cNvSpPr/>
            <p:nvPr/>
          </p:nvSpPr>
          <p:spPr>
            <a:xfrm>
              <a:off x="4752681" y="956344"/>
              <a:ext cx="1835913" cy="4061613"/>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rPr>
                <a:t>UNIQUE VALUE PROPOSITION</a:t>
              </a:r>
            </a:p>
            <a:p>
              <a:r>
                <a:rPr lang="en-US" dirty="0">
                  <a:solidFill>
                    <a:schemeClr val="tx1"/>
                  </a:solidFill>
                </a:rPr>
                <a:t>True sustainability by repurposing waste materials and using eco-friendly dyeing </a:t>
              </a:r>
              <a:r>
                <a:rPr lang="en-US" dirty="0" err="1">
                  <a:solidFill>
                    <a:schemeClr val="tx1"/>
                  </a:solidFill>
                </a:rPr>
                <a:t>processes.Innovative</a:t>
              </a:r>
              <a:r>
                <a:rPr lang="en-US" dirty="0">
                  <a:solidFill>
                    <a:schemeClr val="tx1"/>
                  </a:solidFill>
                </a:rPr>
                <a:t> and stylish designs that don't compromise on aesthetics or </a:t>
              </a:r>
              <a:r>
                <a:rPr lang="en-US" dirty="0" err="1">
                  <a:solidFill>
                    <a:schemeClr val="tx1"/>
                  </a:solidFill>
                </a:rPr>
                <a:t>durability.Transparency</a:t>
              </a:r>
              <a:r>
                <a:rPr lang="en-US" dirty="0">
                  <a:solidFill>
                    <a:schemeClr val="tx1"/>
                  </a:solidFill>
                </a:rPr>
                <a:t> in sourcing and manufacturing processes</a:t>
              </a:r>
            </a:p>
            <a:p>
              <a:endParaRPr lang="en-US" sz="1400" dirty="0">
                <a:solidFill>
                  <a:schemeClr val="tx1"/>
                </a:solidFill>
              </a:endParaRPr>
            </a:p>
            <a:p>
              <a:endParaRPr lang="en-US" dirty="0">
                <a:solidFill>
                  <a:schemeClr val="tx1"/>
                </a:solidFill>
              </a:endParaRPr>
            </a:p>
            <a:p>
              <a:r>
                <a:rPr lang="en-US" b="1" dirty="0">
                  <a:solidFill>
                    <a:schemeClr val="tx1"/>
                  </a:solidFill>
                </a:rPr>
                <a:t>HIGH-LEVEL CONCEPT</a:t>
              </a:r>
            </a:p>
            <a:p>
              <a:r>
                <a:rPr lang="en-US" dirty="0">
                  <a:solidFill>
                    <a:schemeClr val="tx1"/>
                  </a:solidFill>
                </a:rPr>
                <a:t>Sustainable fashion redefined: High-quality, stylish clothing made from recycled materials, using eco-friendly processes that are affordable and accessible.</a:t>
              </a:r>
            </a:p>
          </p:txBody>
        </p:sp>
        <p:sp>
          <p:nvSpPr>
            <p:cNvPr id="28" name="Rectangle 27">
              <a:extLst>
                <a:ext uri="{FF2B5EF4-FFF2-40B4-BE49-F238E27FC236}">
                  <a16:creationId xmlns:a16="http://schemas.microsoft.com/office/drawing/2014/main" id="{1F8BB60D-DBC6-6006-7DB5-A83FA329C845}"/>
                </a:ext>
              </a:extLst>
            </p:cNvPr>
            <p:cNvSpPr/>
            <p:nvPr/>
          </p:nvSpPr>
          <p:spPr>
            <a:xfrm>
              <a:off x="6689796" y="956344"/>
              <a:ext cx="1657072" cy="1610685"/>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rPr>
                <a:t>UNFAIR ADVANTAGE</a:t>
              </a:r>
            </a:p>
            <a:p>
              <a:endParaRPr lang="en-ZA" dirty="0">
                <a:solidFill>
                  <a:schemeClr val="tx1"/>
                </a:solidFill>
              </a:endParaRPr>
            </a:p>
            <a:p>
              <a:r>
                <a:rPr lang="en-US" sz="1400" dirty="0">
                  <a:solidFill>
                    <a:schemeClr val="tx1"/>
                  </a:solidFill>
                </a:rPr>
                <a:t>Exclusive use of doped dyeing in combination with recycled </a:t>
              </a:r>
              <a:r>
                <a:rPr lang="en-US" sz="1400" dirty="0" err="1">
                  <a:solidFill>
                    <a:schemeClr val="tx1"/>
                  </a:solidFill>
                </a:rPr>
                <a:t>materials.Strong</a:t>
              </a:r>
              <a:r>
                <a:rPr lang="en-US" sz="1400" dirty="0">
                  <a:solidFill>
                    <a:schemeClr val="tx1"/>
                  </a:solidFill>
                </a:rPr>
                <a:t> brand commitment to sustainability and ethical </a:t>
              </a:r>
              <a:r>
                <a:rPr lang="en-US" sz="1400" dirty="0" err="1">
                  <a:solidFill>
                    <a:schemeClr val="tx1"/>
                  </a:solidFill>
                </a:rPr>
                <a:t>practices.Partnerships</a:t>
              </a:r>
              <a:r>
                <a:rPr lang="en-US" sz="1400" dirty="0">
                  <a:solidFill>
                    <a:schemeClr val="tx1"/>
                  </a:solidFill>
                </a:rPr>
                <a:t> with recycling programs to ensure a steady supply of materials.</a:t>
              </a:r>
              <a:endParaRPr lang="en-ZA" sz="1400" dirty="0">
                <a:solidFill>
                  <a:schemeClr val="tx1"/>
                </a:solidFill>
              </a:endParaRPr>
            </a:p>
          </p:txBody>
        </p:sp>
        <p:sp>
          <p:nvSpPr>
            <p:cNvPr id="29" name="Rectangle 28">
              <a:extLst>
                <a:ext uri="{FF2B5EF4-FFF2-40B4-BE49-F238E27FC236}">
                  <a16:creationId xmlns:a16="http://schemas.microsoft.com/office/drawing/2014/main" id="{49159169-9548-C7D3-A4D9-B9E62CF5EE10}"/>
                </a:ext>
              </a:extLst>
            </p:cNvPr>
            <p:cNvSpPr/>
            <p:nvPr/>
          </p:nvSpPr>
          <p:spPr>
            <a:xfrm>
              <a:off x="6686843" y="2644352"/>
              <a:ext cx="1657072" cy="2373605"/>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rPr>
                <a:t>CHANNELS</a:t>
              </a:r>
            </a:p>
            <a:p>
              <a:pPr marL="257176" indent="-257176">
                <a:buFont typeface="Arial" panose="020B0604020202020204" pitchFamily="34" charset="0"/>
                <a:buChar char="•"/>
              </a:pPr>
              <a:r>
                <a:rPr lang="en-US" sz="1600" dirty="0">
                  <a:solidFill>
                    <a:schemeClr val="tx1"/>
                  </a:solidFill>
                </a:rPr>
                <a:t>E-commerce platform (own website).Partnerships with eco-friendly </a:t>
              </a:r>
              <a:r>
                <a:rPr lang="en-US" sz="1600" dirty="0" err="1">
                  <a:solidFill>
                    <a:schemeClr val="tx1"/>
                  </a:solidFill>
                </a:rPr>
                <a:t>retailers.Social</a:t>
              </a:r>
              <a:r>
                <a:rPr lang="en-US" sz="1600" dirty="0">
                  <a:solidFill>
                    <a:schemeClr val="tx1"/>
                  </a:solidFill>
                </a:rPr>
                <a:t> media marketing (Instagram, TikTok).Collaborations with influencers who focus on sustainability.</a:t>
              </a:r>
            </a:p>
            <a:p>
              <a:endParaRPr lang="en-US" dirty="0">
                <a:solidFill>
                  <a:schemeClr val="tx1"/>
                </a:solidFill>
              </a:endParaRPr>
            </a:p>
            <a:p>
              <a:endParaRPr lang="en-US" dirty="0">
                <a:solidFill>
                  <a:schemeClr val="tx1"/>
                </a:solidFill>
              </a:endParaRPr>
            </a:p>
            <a:p>
              <a:endParaRPr lang="en-ZA" b="1" dirty="0">
                <a:solidFill>
                  <a:schemeClr val="tx1"/>
                </a:solidFill>
              </a:endParaRPr>
            </a:p>
          </p:txBody>
        </p:sp>
        <p:sp>
          <p:nvSpPr>
            <p:cNvPr id="30" name="Rectangle 29">
              <a:extLst>
                <a:ext uri="{FF2B5EF4-FFF2-40B4-BE49-F238E27FC236}">
                  <a16:creationId xmlns:a16="http://schemas.microsoft.com/office/drawing/2014/main" id="{AF128B18-ED0A-9672-43EE-AE0209585160}"/>
                </a:ext>
              </a:extLst>
            </p:cNvPr>
            <p:cNvSpPr/>
            <p:nvPr/>
          </p:nvSpPr>
          <p:spPr>
            <a:xfrm>
              <a:off x="5781668" y="5124246"/>
              <a:ext cx="4576890" cy="1287383"/>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rPr>
                <a:t>REVENUE STREAMS</a:t>
              </a:r>
            </a:p>
            <a:p>
              <a:r>
                <a:rPr lang="en-US" dirty="0">
                  <a:solidFill>
                    <a:schemeClr val="tx1"/>
                  </a:solidFill>
                </a:rPr>
                <a:t>Direct sales through the online </a:t>
              </a:r>
              <a:r>
                <a:rPr lang="en-US" dirty="0" err="1">
                  <a:solidFill>
                    <a:schemeClr val="tx1"/>
                  </a:solidFill>
                </a:rPr>
                <a:t>store.Wholesale</a:t>
              </a:r>
              <a:r>
                <a:rPr lang="en-US" dirty="0">
                  <a:solidFill>
                    <a:schemeClr val="tx1"/>
                  </a:solidFill>
                </a:rPr>
                <a:t> partnerships with sustainable </a:t>
              </a:r>
              <a:r>
                <a:rPr lang="en-US" dirty="0" err="1">
                  <a:solidFill>
                    <a:schemeClr val="tx1"/>
                  </a:solidFill>
                </a:rPr>
                <a:t>retailers.Subscription</a:t>
              </a:r>
              <a:r>
                <a:rPr lang="en-US" dirty="0">
                  <a:solidFill>
                    <a:schemeClr val="tx1"/>
                  </a:solidFill>
                </a:rPr>
                <a:t> model for exclusive </a:t>
              </a:r>
              <a:r>
                <a:rPr lang="en-US" dirty="0" err="1">
                  <a:solidFill>
                    <a:schemeClr val="tx1"/>
                  </a:solidFill>
                </a:rPr>
                <a:t>collections.Custom</a:t>
              </a:r>
              <a:r>
                <a:rPr lang="en-US" dirty="0">
                  <a:solidFill>
                    <a:schemeClr val="tx1"/>
                  </a:solidFill>
                </a:rPr>
                <a:t> orders for organizations or events focused on sustainability.</a:t>
              </a:r>
            </a:p>
          </p:txBody>
        </p:sp>
        <p:sp>
          <p:nvSpPr>
            <p:cNvPr id="31" name="Rectangle 30">
              <a:extLst>
                <a:ext uri="{FF2B5EF4-FFF2-40B4-BE49-F238E27FC236}">
                  <a16:creationId xmlns:a16="http://schemas.microsoft.com/office/drawing/2014/main" id="{F13C0ED8-2C43-3724-0D08-F42729EA346A}"/>
                </a:ext>
              </a:extLst>
            </p:cNvPr>
            <p:cNvSpPr/>
            <p:nvPr/>
          </p:nvSpPr>
          <p:spPr>
            <a:xfrm>
              <a:off x="8464027" y="956344"/>
              <a:ext cx="1894531" cy="4049833"/>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rPr>
                <a:t>CUSTOMER SEGMENTS</a:t>
              </a:r>
            </a:p>
            <a:p>
              <a:r>
                <a:rPr lang="en-US" dirty="0">
                  <a:solidFill>
                    <a:schemeClr val="tx1"/>
                  </a:solidFill>
                </a:rPr>
                <a:t>Environmentally-conscious consumers seeking sustainable fashion </a:t>
              </a:r>
              <a:r>
                <a:rPr lang="en-US" dirty="0" err="1">
                  <a:solidFill>
                    <a:schemeClr val="tx1"/>
                  </a:solidFill>
                </a:rPr>
                <a:t>options.Young</a:t>
              </a:r>
              <a:r>
                <a:rPr lang="en-US" dirty="0">
                  <a:solidFill>
                    <a:schemeClr val="tx1"/>
                  </a:solidFill>
                </a:rPr>
                <a:t> adults and millennials who prioritize ethical and eco-friendly </a:t>
              </a:r>
              <a:r>
                <a:rPr lang="en-US" dirty="0" err="1">
                  <a:solidFill>
                    <a:schemeClr val="tx1"/>
                  </a:solidFill>
                </a:rPr>
                <a:t>brands.Fashion</a:t>
              </a:r>
              <a:r>
                <a:rPr lang="en-US" dirty="0">
                  <a:solidFill>
                    <a:schemeClr val="tx1"/>
                  </a:solidFill>
                </a:rPr>
                <a:t> enthusiasts interested in unique, innovative clothing.</a:t>
              </a:r>
            </a:p>
            <a:p>
              <a:endParaRPr lang="en-US" dirty="0">
                <a:solidFill>
                  <a:schemeClr val="tx1"/>
                </a:solidFill>
              </a:endParaRPr>
            </a:p>
            <a:p>
              <a:endParaRPr lang="en-US" dirty="0">
                <a:solidFill>
                  <a:schemeClr val="tx1"/>
                </a:solidFill>
              </a:endParaRPr>
            </a:p>
            <a:p>
              <a:r>
                <a:rPr lang="en-US" b="1" dirty="0">
                  <a:solidFill>
                    <a:schemeClr val="tx1"/>
                  </a:solidFill>
                </a:rPr>
                <a:t>EARLY ADOPTERS </a:t>
              </a:r>
            </a:p>
            <a:p>
              <a:r>
                <a:rPr lang="en-US" dirty="0">
                  <a:solidFill>
                    <a:schemeClr val="tx1"/>
                  </a:solidFill>
                </a:rPr>
                <a:t>Eco-conscious consumers already buying sustainable </a:t>
              </a:r>
              <a:r>
                <a:rPr lang="en-US" dirty="0" err="1">
                  <a:solidFill>
                    <a:schemeClr val="tx1"/>
                  </a:solidFill>
                </a:rPr>
                <a:t>products.Fashion</a:t>
              </a:r>
              <a:r>
                <a:rPr lang="en-US" dirty="0">
                  <a:solidFill>
                    <a:schemeClr val="tx1"/>
                  </a:solidFill>
                </a:rPr>
                <a:t>-forward individuals looking for unique, ethical clothing </a:t>
              </a:r>
              <a:r>
                <a:rPr lang="en-US" dirty="0" err="1">
                  <a:solidFill>
                    <a:schemeClr val="tx1"/>
                  </a:solidFill>
                </a:rPr>
                <a:t>options.Socially</a:t>
              </a:r>
              <a:r>
                <a:rPr lang="en-US" dirty="0">
                  <a:solidFill>
                    <a:schemeClr val="tx1"/>
                  </a:solidFill>
                </a:rPr>
                <a:t> responsible brands seeking collaborations.</a:t>
              </a:r>
            </a:p>
          </p:txBody>
        </p:sp>
        <p:sp>
          <p:nvSpPr>
            <p:cNvPr id="32" name="Rectangle 31">
              <a:extLst>
                <a:ext uri="{FF2B5EF4-FFF2-40B4-BE49-F238E27FC236}">
                  <a16:creationId xmlns:a16="http://schemas.microsoft.com/office/drawing/2014/main" id="{58D2DA6E-76DF-FCCC-5D7B-767695A9B981}"/>
                </a:ext>
              </a:extLst>
            </p:cNvPr>
            <p:cNvSpPr/>
            <p:nvPr/>
          </p:nvSpPr>
          <p:spPr>
            <a:xfrm>
              <a:off x="1057033" y="5132637"/>
              <a:ext cx="4599726" cy="1278992"/>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rPr>
                <a:t>COST STRUCTURE</a:t>
              </a:r>
            </a:p>
            <a:p>
              <a:pPr marL="257176" indent="-257176">
                <a:buFont typeface="Arial" panose="020B0604020202020204" pitchFamily="34" charset="0"/>
                <a:buChar char="•"/>
              </a:pPr>
              <a:r>
                <a:rPr lang="en-US" dirty="0">
                  <a:solidFill>
                    <a:schemeClr val="tx1"/>
                  </a:solidFill>
                </a:rPr>
                <a:t>Material sourcing costs (recycled textiles and PET bottles).Manufacturing and dyeing </a:t>
              </a:r>
              <a:r>
                <a:rPr lang="en-US" dirty="0" err="1">
                  <a:solidFill>
                    <a:schemeClr val="tx1"/>
                  </a:solidFill>
                </a:rPr>
                <a:t>costs.Marketing</a:t>
              </a:r>
              <a:r>
                <a:rPr lang="en-US" dirty="0">
                  <a:solidFill>
                    <a:schemeClr val="tx1"/>
                  </a:solidFill>
                </a:rPr>
                <a:t> and branding </a:t>
              </a:r>
              <a:r>
                <a:rPr lang="en-US" dirty="0" err="1">
                  <a:solidFill>
                    <a:schemeClr val="tx1"/>
                  </a:solidFill>
                </a:rPr>
                <a:t>expenses.Logistics</a:t>
              </a:r>
              <a:r>
                <a:rPr lang="en-US" dirty="0">
                  <a:solidFill>
                    <a:schemeClr val="tx1"/>
                  </a:solidFill>
                </a:rPr>
                <a:t> and distribution costs.</a:t>
              </a:r>
              <a:endParaRPr lang="en-ZA" dirty="0">
                <a:solidFill>
                  <a:schemeClr val="tx1"/>
                </a:solidFill>
              </a:endParaRPr>
            </a:p>
            <a:p>
              <a:endParaRPr lang="en-ZA" dirty="0">
                <a:solidFill>
                  <a:schemeClr val="tx1"/>
                </a:solidFill>
              </a:endParaRPr>
            </a:p>
          </p:txBody>
        </p:sp>
      </p:grpSp>
      <p:sp>
        <p:nvSpPr>
          <p:cNvPr id="33" name="TextBox 32">
            <a:extLst>
              <a:ext uri="{FF2B5EF4-FFF2-40B4-BE49-F238E27FC236}">
                <a16:creationId xmlns:a16="http://schemas.microsoft.com/office/drawing/2014/main" id="{069085D9-45A7-64C9-0A57-DAFADD4E2EEC}"/>
              </a:ext>
            </a:extLst>
          </p:cNvPr>
          <p:cNvSpPr txBox="1"/>
          <p:nvPr/>
        </p:nvSpPr>
        <p:spPr>
          <a:xfrm>
            <a:off x="838201" y="2171700"/>
            <a:ext cx="2610186" cy="2862322"/>
          </a:xfrm>
          <a:prstGeom prst="rect">
            <a:avLst/>
          </a:prstGeom>
          <a:noFill/>
        </p:spPr>
        <p:txBody>
          <a:bodyPr wrap="square" rtlCol="0">
            <a:spAutoFit/>
          </a:bodyPr>
          <a:lstStyle/>
          <a:p>
            <a:r>
              <a:rPr lang="en-US" b="1" dirty="0"/>
              <a:t>PROBLEM</a:t>
            </a:r>
          </a:p>
          <a:p>
            <a:pPr>
              <a:buFont typeface="Arial" panose="020B0604020202020204" pitchFamily="34" charset="0"/>
              <a:buChar char="•"/>
            </a:pPr>
            <a:r>
              <a:rPr lang="en-US" b="1" dirty="0"/>
              <a:t>Environmental impact</a:t>
            </a:r>
            <a:r>
              <a:rPr lang="en-US" dirty="0"/>
              <a:t> of the fashion industry (waste, pollution).</a:t>
            </a:r>
          </a:p>
          <a:p>
            <a:pPr>
              <a:buFont typeface="Arial" panose="020B0604020202020204" pitchFamily="34" charset="0"/>
              <a:buChar char="•"/>
            </a:pPr>
            <a:r>
              <a:rPr lang="en-US" b="1" dirty="0"/>
              <a:t>Lack of sustainable options</a:t>
            </a:r>
            <a:r>
              <a:rPr lang="en-US" dirty="0"/>
              <a:t> for consumers.</a:t>
            </a:r>
          </a:p>
          <a:p>
            <a:pPr>
              <a:buFont typeface="Arial" panose="020B0604020202020204" pitchFamily="34" charset="0"/>
              <a:buChar char="•"/>
            </a:pPr>
            <a:r>
              <a:rPr lang="en-US" b="1" dirty="0"/>
              <a:t>High costs</a:t>
            </a:r>
            <a:r>
              <a:rPr lang="en-US" dirty="0"/>
              <a:t> and limited availability of genuinely eco-friendly clothing.</a:t>
            </a:r>
          </a:p>
          <a:p>
            <a:endParaRPr lang="en-IN" dirty="0"/>
          </a:p>
        </p:txBody>
      </p:sp>
      <p:sp>
        <p:nvSpPr>
          <p:cNvPr id="34" name="TextBox 33">
            <a:extLst>
              <a:ext uri="{FF2B5EF4-FFF2-40B4-BE49-F238E27FC236}">
                <a16:creationId xmlns:a16="http://schemas.microsoft.com/office/drawing/2014/main" id="{0C10E997-46D2-3436-B341-3292BD3F8FA4}"/>
              </a:ext>
            </a:extLst>
          </p:cNvPr>
          <p:cNvSpPr txBox="1"/>
          <p:nvPr/>
        </p:nvSpPr>
        <p:spPr>
          <a:xfrm>
            <a:off x="738845" y="5143500"/>
            <a:ext cx="2709541" cy="2308324"/>
          </a:xfrm>
          <a:prstGeom prst="rect">
            <a:avLst/>
          </a:prstGeom>
          <a:noFill/>
        </p:spPr>
        <p:txBody>
          <a:bodyPr wrap="square" rtlCol="0">
            <a:spAutoFit/>
          </a:bodyPr>
          <a:lstStyle/>
          <a:p>
            <a:pPr marL="285750" indent="-285750">
              <a:buFont typeface="Arial" panose="020B0604020202020204" pitchFamily="34" charset="0"/>
              <a:buChar char="•"/>
            </a:pPr>
            <a:r>
              <a:rPr lang="en-US" dirty="0"/>
              <a:t>Fast fashion brands with limited eco-friendly lines</a:t>
            </a:r>
          </a:p>
          <a:p>
            <a:pPr marL="285750" indent="-285750">
              <a:buFont typeface="Arial" panose="020B0604020202020204" pitchFamily="34" charset="0"/>
              <a:buChar char="•"/>
            </a:pPr>
            <a:r>
              <a:rPr lang="en-US" dirty="0"/>
              <a:t>Second hand and thrift stores</a:t>
            </a:r>
          </a:p>
          <a:p>
            <a:pPr marL="285750" indent="-285750">
              <a:buFont typeface="Arial" panose="020B0604020202020204" pitchFamily="34" charset="0"/>
              <a:buChar char="•"/>
            </a:pPr>
            <a:r>
              <a:rPr lang="en-US" dirty="0"/>
              <a:t>DIY upcycling and repurposing of old clothes</a:t>
            </a:r>
            <a:endParaRPr lang="en-IN" dirty="0"/>
          </a:p>
        </p:txBody>
      </p:sp>
      <p:grpSp>
        <p:nvGrpSpPr>
          <p:cNvPr id="35" name="Group 11">
            <a:extLst>
              <a:ext uri="{FF2B5EF4-FFF2-40B4-BE49-F238E27FC236}">
                <a16:creationId xmlns:a16="http://schemas.microsoft.com/office/drawing/2014/main" id="{751AFFDF-5770-C2C0-94E5-8F8713C2DFE6}"/>
              </a:ext>
            </a:extLst>
          </p:cNvPr>
          <p:cNvGrpSpPr/>
          <p:nvPr/>
        </p:nvGrpSpPr>
        <p:grpSpPr>
          <a:xfrm>
            <a:off x="31955" y="-3687"/>
            <a:ext cx="14872528" cy="1815775"/>
            <a:chOff x="0" y="0"/>
            <a:chExt cx="1783164" cy="1942048"/>
          </a:xfrm>
        </p:grpSpPr>
        <p:sp>
          <p:nvSpPr>
            <p:cNvPr id="36" name="Freeform 12">
              <a:extLst>
                <a:ext uri="{FF2B5EF4-FFF2-40B4-BE49-F238E27FC236}">
                  <a16:creationId xmlns:a16="http://schemas.microsoft.com/office/drawing/2014/main" id="{FB4BFBF7-FFD7-5FD7-E58B-A27E91D750DA}"/>
                </a:ext>
              </a:extLst>
            </p:cNvPr>
            <p:cNvSpPr/>
            <p:nvPr/>
          </p:nvSpPr>
          <p:spPr>
            <a:xfrm>
              <a:off x="0" y="0"/>
              <a:ext cx="1783164" cy="1942048"/>
            </a:xfrm>
            <a:custGeom>
              <a:avLst/>
              <a:gdLst/>
              <a:ahLst/>
              <a:cxnLst/>
              <a:rect l="l" t="t" r="r" b="b"/>
              <a:pathLst>
                <a:path w="1783164" h="1942048">
                  <a:moveTo>
                    <a:pt x="0" y="0"/>
                  </a:moveTo>
                  <a:lnTo>
                    <a:pt x="1783164" y="0"/>
                  </a:lnTo>
                  <a:lnTo>
                    <a:pt x="1783164" y="1942048"/>
                  </a:lnTo>
                  <a:lnTo>
                    <a:pt x="0" y="1942048"/>
                  </a:lnTo>
                  <a:close/>
                </a:path>
              </a:pathLst>
            </a:custGeom>
            <a:solidFill>
              <a:srgbClr val="225F44"/>
            </a:solidFill>
          </p:spPr>
        </p:sp>
        <p:sp>
          <p:nvSpPr>
            <p:cNvPr id="37" name="TextBox 13">
              <a:extLst>
                <a:ext uri="{FF2B5EF4-FFF2-40B4-BE49-F238E27FC236}">
                  <a16:creationId xmlns:a16="http://schemas.microsoft.com/office/drawing/2014/main" id="{2CCF32DA-FFD8-9E89-9CE5-A39DA64EFCA8}"/>
                </a:ext>
              </a:extLst>
            </p:cNvPr>
            <p:cNvSpPr txBox="1"/>
            <p:nvPr/>
          </p:nvSpPr>
          <p:spPr>
            <a:xfrm>
              <a:off x="0" y="-47625"/>
              <a:ext cx="812800" cy="860425"/>
            </a:xfrm>
            <a:prstGeom prst="rect">
              <a:avLst/>
            </a:prstGeom>
          </p:spPr>
          <p:txBody>
            <a:bodyPr lIns="50800" tIns="50800" rIns="50800" bIns="50800" rtlCol="0" anchor="ctr"/>
            <a:lstStyle/>
            <a:p>
              <a:pPr algn="ctr">
                <a:lnSpc>
                  <a:spcPts val="3359"/>
                </a:lnSpc>
              </a:pPr>
              <a:endParaRPr/>
            </a:p>
          </p:txBody>
        </p:sp>
      </p:grpSp>
      <p:sp>
        <p:nvSpPr>
          <p:cNvPr id="41" name="Freeform 12">
            <a:extLst>
              <a:ext uri="{FF2B5EF4-FFF2-40B4-BE49-F238E27FC236}">
                <a16:creationId xmlns:a16="http://schemas.microsoft.com/office/drawing/2014/main" id="{18523961-B81B-A7BD-61C7-8A59FBDFA8BC}"/>
              </a:ext>
            </a:extLst>
          </p:cNvPr>
          <p:cNvSpPr/>
          <p:nvPr/>
        </p:nvSpPr>
        <p:spPr>
          <a:xfrm>
            <a:off x="34213" y="135314"/>
            <a:ext cx="644563" cy="10175805"/>
          </a:xfrm>
          <a:custGeom>
            <a:avLst/>
            <a:gdLst/>
            <a:ahLst/>
            <a:cxnLst/>
            <a:rect l="l" t="t" r="r" b="b"/>
            <a:pathLst>
              <a:path w="1783164" h="1942048">
                <a:moveTo>
                  <a:pt x="0" y="0"/>
                </a:moveTo>
                <a:lnTo>
                  <a:pt x="1783164" y="0"/>
                </a:lnTo>
                <a:lnTo>
                  <a:pt x="1783164" y="1942048"/>
                </a:lnTo>
                <a:lnTo>
                  <a:pt x="0" y="1942048"/>
                </a:lnTo>
                <a:close/>
              </a:path>
            </a:pathLst>
          </a:custGeom>
          <a:solidFill>
            <a:srgbClr val="225F44"/>
          </a:solidFill>
        </p:spPr>
      </p:sp>
      <p:sp>
        <p:nvSpPr>
          <p:cNvPr id="42" name="TextBox 41">
            <a:extLst>
              <a:ext uri="{FF2B5EF4-FFF2-40B4-BE49-F238E27FC236}">
                <a16:creationId xmlns:a16="http://schemas.microsoft.com/office/drawing/2014/main" id="{ECA5ECE9-D8C4-E977-4F4C-BFDD6DA3958E}"/>
              </a:ext>
            </a:extLst>
          </p:cNvPr>
          <p:cNvSpPr txBox="1"/>
          <p:nvPr/>
        </p:nvSpPr>
        <p:spPr>
          <a:xfrm>
            <a:off x="14705621" y="3314700"/>
            <a:ext cx="3700955" cy="4832092"/>
          </a:xfrm>
          <a:prstGeom prst="rect">
            <a:avLst/>
          </a:prstGeom>
          <a:noFill/>
          <a:ln>
            <a:solidFill>
              <a:schemeClr val="bg2">
                <a:lumMod val="50000"/>
              </a:schemeClr>
            </a:solidFill>
          </a:ln>
        </p:spPr>
        <p:txBody>
          <a:bodyPr wrap="square" rtlCol="0">
            <a:spAutoFit/>
          </a:bodyPr>
          <a:lstStyle/>
          <a:p>
            <a:r>
              <a:rPr lang="en-IN" sz="2400" b="1" dirty="0">
                <a:solidFill>
                  <a:schemeClr val="bg1"/>
                </a:solidFill>
              </a:rPr>
              <a:t>Business Model </a:t>
            </a:r>
            <a:r>
              <a:rPr lang="en-IN" sz="1600" dirty="0">
                <a:solidFill>
                  <a:schemeClr val="bg1"/>
                </a:solidFill>
              </a:rPr>
              <a:t>(Explain with a process diagram)</a:t>
            </a:r>
          </a:p>
          <a:p>
            <a:endParaRPr lang="en-IN" dirty="0">
              <a:solidFill>
                <a:srgbClr val="002060"/>
              </a:solidFill>
            </a:endParaRPr>
          </a:p>
          <a:p>
            <a:endParaRPr lang="en-IN" dirty="0">
              <a:solidFill>
                <a:srgbClr val="002060"/>
              </a:solidFill>
            </a:endParaRPr>
          </a:p>
          <a:p>
            <a:endParaRPr lang="en-IN" dirty="0">
              <a:solidFill>
                <a:srgbClr val="002060"/>
              </a:solidFill>
            </a:endParaRPr>
          </a:p>
          <a:p>
            <a:endParaRPr lang="en-IN" dirty="0">
              <a:solidFill>
                <a:srgbClr val="002060"/>
              </a:solidFill>
            </a:endParaRPr>
          </a:p>
          <a:p>
            <a:endParaRPr lang="en-IN" dirty="0">
              <a:solidFill>
                <a:srgbClr val="002060"/>
              </a:solidFill>
            </a:endParaRPr>
          </a:p>
          <a:p>
            <a:endParaRPr lang="en-IN" dirty="0">
              <a:solidFill>
                <a:srgbClr val="002060"/>
              </a:solidFill>
            </a:endParaRPr>
          </a:p>
          <a:p>
            <a:endParaRPr lang="en-IN" dirty="0">
              <a:solidFill>
                <a:srgbClr val="002060"/>
              </a:solidFill>
            </a:endParaRPr>
          </a:p>
          <a:p>
            <a:endParaRPr lang="en-IN" dirty="0">
              <a:solidFill>
                <a:srgbClr val="002060"/>
              </a:solidFill>
            </a:endParaRPr>
          </a:p>
          <a:p>
            <a:endParaRPr lang="en-IN" dirty="0">
              <a:solidFill>
                <a:srgbClr val="002060"/>
              </a:solidFill>
            </a:endParaRPr>
          </a:p>
          <a:p>
            <a:endParaRPr lang="en-IN" dirty="0">
              <a:solidFill>
                <a:srgbClr val="002060"/>
              </a:solidFill>
            </a:endParaRPr>
          </a:p>
          <a:p>
            <a:endParaRPr lang="en-IN" dirty="0">
              <a:solidFill>
                <a:srgbClr val="002060"/>
              </a:solidFill>
            </a:endParaRPr>
          </a:p>
          <a:p>
            <a:endParaRPr lang="en-IN" dirty="0">
              <a:solidFill>
                <a:srgbClr val="002060"/>
              </a:solidFill>
            </a:endParaRPr>
          </a:p>
          <a:p>
            <a:endParaRPr lang="en-IN" dirty="0">
              <a:solidFill>
                <a:srgbClr val="002060"/>
              </a:solidFill>
            </a:endParaRPr>
          </a:p>
          <a:p>
            <a:endParaRPr lang="en-IN" dirty="0">
              <a:solidFill>
                <a:srgbClr val="002060"/>
              </a:solidFill>
            </a:endParaRPr>
          </a:p>
          <a:p>
            <a:endParaRPr lang="en-IN" dirty="0">
              <a:solidFill>
                <a:srgbClr val="002060"/>
              </a:solidFill>
            </a:endParaRPr>
          </a:p>
        </p:txBody>
      </p:sp>
      <p:pic>
        <p:nvPicPr>
          <p:cNvPr id="43" name="Picture 42" descr="A circular diagram of clothing&#10;&#10;Description automatically generated">
            <a:extLst>
              <a:ext uri="{FF2B5EF4-FFF2-40B4-BE49-F238E27FC236}">
                <a16:creationId xmlns:a16="http://schemas.microsoft.com/office/drawing/2014/main" id="{49C20247-346C-87F5-52E1-047DAFFD1D7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926868" y="4213277"/>
            <a:ext cx="2911826" cy="2911826"/>
          </a:xfrm>
          <a:prstGeom prst="rect">
            <a:avLst/>
          </a:prstGeom>
        </p:spPr>
      </p:pic>
      <p:sp>
        <p:nvSpPr>
          <p:cNvPr id="3" name="TextBox 2">
            <a:extLst>
              <a:ext uri="{FF2B5EF4-FFF2-40B4-BE49-F238E27FC236}">
                <a16:creationId xmlns:a16="http://schemas.microsoft.com/office/drawing/2014/main" id="{0E4100C5-C609-9E14-CF9D-61617036E3C3}"/>
              </a:ext>
            </a:extLst>
          </p:cNvPr>
          <p:cNvSpPr txBox="1"/>
          <p:nvPr/>
        </p:nvSpPr>
        <p:spPr>
          <a:xfrm>
            <a:off x="550872" y="95996"/>
            <a:ext cx="9313606" cy="2105705"/>
          </a:xfrm>
          <a:prstGeom prst="rect">
            <a:avLst/>
          </a:prstGeom>
          <a:noFill/>
        </p:spPr>
        <p:txBody>
          <a:bodyPr wrap="square">
            <a:spAutoFit/>
          </a:bodyPr>
          <a:lstStyle/>
          <a:p>
            <a:pPr>
              <a:lnSpc>
                <a:spcPts val="8747"/>
              </a:lnSpc>
            </a:pPr>
            <a:r>
              <a:rPr lang="en-US" sz="6600" b="1" dirty="0">
                <a:solidFill>
                  <a:schemeClr val="bg2">
                    <a:lumMod val="90000"/>
                  </a:schemeClr>
                </a:solidFill>
              </a:rPr>
              <a:t>Lean Canvas</a:t>
            </a:r>
          </a:p>
          <a:p>
            <a:pPr>
              <a:lnSpc>
                <a:spcPts val="8747"/>
              </a:lnSpc>
            </a:pPr>
            <a:r>
              <a:rPr lang="en-US" sz="1800" b="1" dirty="0"/>
              <a:t>		 </a:t>
            </a:r>
          </a:p>
        </p:txBody>
      </p:sp>
      <p:pic>
        <p:nvPicPr>
          <p:cNvPr id="4" name="Picture 3">
            <a:extLst>
              <a:ext uri="{FF2B5EF4-FFF2-40B4-BE49-F238E27FC236}">
                <a16:creationId xmlns:a16="http://schemas.microsoft.com/office/drawing/2014/main" id="{0743A593-5F11-EDB9-8FFE-4433D867810E}"/>
              </a:ext>
            </a:extLst>
          </p:cNvPr>
          <p:cNvPicPr>
            <a:picLocks noChangeAspect="1"/>
          </p:cNvPicPr>
          <p:nvPr/>
        </p:nvPicPr>
        <p:blipFill>
          <a:blip r:embed="rId3"/>
          <a:stretch>
            <a:fillRect/>
          </a:stretch>
        </p:blipFill>
        <p:spPr>
          <a:xfrm>
            <a:off x="15646739" y="410020"/>
            <a:ext cx="1905000" cy="190500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6EA"/>
        </a:solidFill>
        <a:effectLst/>
      </p:bgPr>
    </p:bg>
    <p:spTree>
      <p:nvGrpSpPr>
        <p:cNvPr id="1" name=""/>
        <p:cNvGrpSpPr/>
        <p:nvPr/>
      </p:nvGrpSpPr>
      <p:grpSpPr>
        <a:xfrm>
          <a:off x="0" y="0"/>
          <a:ext cx="0" cy="0"/>
          <a:chOff x="0" y="0"/>
          <a:chExt cx="0" cy="0"/>
        </a:xfrm>
      </p:grpSpPr>
      <p:grpSp>
        <p:nvGrpSpPr>
          <p:cNvPr id="4" name="Group 4"/>
          <p:cNvGrpSpPr/>
          <p:nvPr/>
        </p:nvGrpSpPr>
        <p:grpSpPr>
          <a:xfrm>
            <a:off x="244177" y="247291"/>
            <a:ext cx="2270423" cy="1180185"/>
            <a:chOff x="0" y="0"/>
            <a:chExt cx="1923681" cy="434650"/>
          </a:xfrm>
        </p:grpSpPr>
        <p:sp>
          <p:nvSpPr>
            <p:cNvPr id="5" name="Freeform 5"/>
            <p:cNvSpPr/>
            <p:nvPr/>
          </p:nvSpPr>
          <p:spPr>
            <a:xfrm>
              <a:off x="0" y="0"/>
              <a:ext cx="1923681" cy="434650"/>
            </a:xfrm>
            <a:custGeom>
              <a:avLst/>
              <a:gdLst/>
              <a:ahLst/>
              <a:cxnLst/>
              <a:rect l="l" t="t" r="r" b="b"/>
              <a:pathLst>
                <a:path w="1923681" h="434650">
                  <a:moveTo>
                    <a:pt x="75592" y="0"/>
                  </a:moveTo>
                  <a:lnTo>
                    <a:pt x="1848089" y="0"/>
                  </a:lnTo>
                  <a:cubicBezTo>
                    <a:pt x="1868137" y="0"/>
                    <a:pt x="1887364" y="7964"/>
                    <a:pt x="1901541" y="22140"/>
                  </a:cubicBezTo>
                  <a:cubicBezTo>
                    <a:pt x="1915717" y="36317"/>
                    <a:pt x="1923681" y="55544"/>
                    <a:pt x="1923681" y="75592"/>
                  </a:cubicBezTo>
                  <a:lnTo>
                    <a:pt x="1923681" y="359058"/>
                  </a:lnTo>
                  <a:cubicBezTo>
                    <a:pt x="1923681" y="400806"/>
                    <a:pt x="1889837" y="434650"/>
                    <a:pt x="1848089" y="434650"/>
                  </a:cubicBezTo>
                  <a:lnTo>
                    <a:pt x="75592" y="434650"/>
                  </a:lnTo>
                  <a:cubicBezTo>
                    <a:pt x="33844" y="434650"/>
                    <a:pt x="0" y="400806"/>
                    <a:pt x="0" y="359058"/>
                  </a:cubicBezTo>
                  <a:lnTo>
                    <a:pt x="0" y="75592"/>
                  </a:lnTo>
                  <a:cubicBezTo>
                    <a:pt x="0" y="33844"/>
                    <a:pt x="33844" y="0"/>
                    <a:pt x="75592" y="0"/>
                  </a:cubicBezTo>
                  <a:close/>
                </a:path>
              </a:pathLst>
            </a:custGeom>
            <a:solidFill>
              <a:srgbClr val="000000">
                <a:alpha val="0"/>
              </a:srgbClr>
            </a:solidFill>
            <a:ln w="38100">
              <a:solidFill>
                <a:srgbClr val="225F44"/>
              </a:solidFill>
            </a:ln>
          </p:spPr>
        </p:sp>
        <p:sp>
          <p:nvSpPr>
            <p:cNvPr id="6" name="TextBox 6"/>
            <p:cNvSpPr txBox="1"/>
            <p:nvPr/>
          </p:nvSpPr>
          <p:spPr>
            <a:xfrm>
              <a:off x="0" y="-47625"/>
              <a:ext cx="812800" cy="860425"/>
            </a:xfrm>
            <a:prstGeom prst="rect">
              <a:avLst/>
            </a:prstGeom>
          </p:spPr>
          <p:txBody>
            <a:bodyPr lIns="36329" tIns="36329" rIns="36329" bIns="36329" rtlCol="0" anchor="ctr"/>
            <a:lstStyle/>
            <a:p>
              <a:pPr algn="ctr">
                <a:lnSpc>
                  <a:spcPts val="3359"/>
                </a:lnSpc>
              </a:pPr>
              <a:endParaRPr/>
            </a:p>
          </p:txBody>
        </p:sp>
      </p:grpSp>
      <p:sp>
        <p:nvSpPr>
          <p:cNvPr id="10" name="AutoShape 10"/>
          <p:cNvSpPr/>
          <p:nvPr/>
        </p:nvSpPr>
        <p:spPr>
          <a:xfrm flipV="1">
            <a:off x="13179203" y="2876852"/>
            <a:ext cx="1651258" cy="2147"/>
          </a:xfrm>
          <a:prstGeom prst="line">
            <a:avLst/>
          </a:prstGeom>
          <a:ln w="28575" cap="flat">
            <a:solidFill>
              <a:schemeClr val="bg1">
                <a:lumMod val="95000"/>
              </a:schemeClr>
            </a:solidFill>
            <a:prstDash val="solid"/>
            <a:headEnd type="none" w="sm" len="sm"/>
            <a:tailEnd type="none" w="sm" len="sm"/>
          </a:ln>
        </p:spPr>
        <p:txBody>
          <a:bodyPr/>
          <a:lstStyle/>
          <a:p>
            <a:endParaRPr lang="en-IN" dirty="0"/>
          </a:p>
        </p:txBody>
      </p:sp>
      <p:sp>
        <p:nvSpPr>
          <p:cNvPr id="11" name="TextBox 11"/>
          <p:cNvSpPr txBox="1"/>
          <p:nvPr/>
        </p:nvSpPr>
        <p:spPr>
          <a:xfrm>
            <a:off x="646648" y="526712"/>
            <a:ext cx="4673156" cy="871885"/>
          </a:xfrm>
          <a:prstGeom prst="rect">
            <a:avLst/>
          </a:prstGeom>
        </p:spPr>
        <p:txBody>
          <a:bodyPr lIns="0" tIns="0" rIns="0" bIns="0" rtlCol="0" anchor="t">
            <a:spAutoFit/>
          </a:bodyPr>
          <a:lstStyle/>
          <a:p>
            <a:pPr marL="0" lvl="0" indent="0" algn="just">
              <a:lnSpc>
                <a:spcPts val="6865"/>
              </a:lnSpc>
              <a:spcBef>
                <a:spcPct val="0"/>
              </a:spcBef>
            </a:pPr>
            <a:r>
              <a:rPr lang="en-US" sz="5721" dirty="0">
                <a:solidFill>
                  <a:srgbClr val="225F44"/>
                </a:solidFill>
                <a:latin typeface="Montserrat"/>
              </a:rPr>
              <a:t>MVP</a:t>
            </a:r>
          </a:p>
        </p:txBody>
      </p:sp>
      <p:pic>
        <p:nvPicPr>
          <p:cNvPr id="82" name="Picture 81" descr="A person in a pink shirt&#10;&#10;Description automatically generated">
            <a:extLst>
              <a:ext uri="{FF2B5EF4-FFF2-40B4-BE49-F238E27FC236}">
                <a16:creationId xmlns:a16="http://schemas.microsoft.com/office/drawing/2014/main" id="{6E98D410-1A73-E3EC-35BD-6C41F4C60A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8600" y="2150710"/>
            <a:ext cx="4949513" cy="2522472"/>
          </a:xfrm>
          <a:prstGeom prst="rect">
            <a:avLst/>
          </a:prstGeom>
        </p:spPr>
      </p:pic>
      <p:pic>
        <p:nvPicPr>
          <p:cNvPr id="83" name="Picture 82" descr="A screenshot of a person&#10;&#10;Description automatically generated">
            <a:extLst>
              <a:ext uri="{FF2B5EF4-FFF2-40B4-BE49-F238E27FC236}">
                <a16:creationId xmlns:a16="http://schemas.microsoft.com/office/drawing/2014/main" id="{92CB0B82-09DD-CB1C-D9CA-F2A4D962228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22988" y="2188810"/>
            <a:ext cx="6116319" cy="2301634"/>
          </a:xfrm>
          <a:prstGeom prst="rect">
            <a:avLst/>
          </a:prstGeom>
        </p:spPr>
      </p:pic>
      <p:pic>
        <p:nvPicPr>
          <p:cNvPr id="84" name="Picture 83" descr="A collage of men's shirts&#10;&#10;Description automatically generated">
            <a:extLst>
              <a:ext uri="{FF2B5EF4-FFF2-40B4-BE49-F238E27FC236}">
                <a16:creationId xmlns:a16="http://schemas.microsoft.com/office/drawing/2014/main" id="{254376DC-C95D-B9E6-F068-BC20056A36E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684633" y="2116743"/>
            <a:ext cx="6374767" cy="2824727"/>
          </a:xfrm>
          <a:prstGeom prst="rect">
            <a:avLst/>
          </a:prstGeom>
        </p:spPr>
      </p:pic>
      <p:sp>
        <p:nvSpPr>
          <p:cNvPr id="85" name="TextBox 27">
            <a:extLst>
              <a:ext uri="{FF2B5EF4-FFF2-40B4-BE49-F238E27FC236}">
                <a16:creationId xmlns:a16="http://schemas.microsoft.com/office/drawing/2014/main" id="{4FAE2CC2-311A-A4B0-C6AD-2C63247EF664}"/>
              </a:ext>
            </a:extLst>
          </p:cNvPr>
          <p:cNvSpPr txBox="1"/>
          <p:nvPr/>
        </p:nvSpPr>
        <p:spPr>
          <a:xfrm>
            <a:off x="228600" y="1586869"/>
            <a:ext cx="1750929"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t>Existing product</a:t>
            </a:r>
            <a:endParaRPr lang="en-IN" b="1" dirty="0"/>
          </a:p>
        </p:txBody>
      </p:sp>
      <p:sp>
        <p:nvSpPr>
          <p:cNvPr id="86" name="TextBox 28">
            <a:extLst>
              <a:ext uri="{FF2B5EF4-FFF2-40B4-BE49-F238E27FC236}">
                <a16:creationId xmlns:a16="http://schemas.microsoft.com/office/drawing/2014/main" id="{269AC258-BF00-2DCB-842E-94B6FC02FA7C}"/>
              </a:ext>
            </a:extLst>
          </p:cNvPr>
          <p:cNvSpPr txBox="1"/>
          <p:nvPr/>
        </p:nvSpPr>
        <p:spPr>
          <a:xfrm>
            <a:off x="381000" y="5479265"/>
            <a:ext cx="5029326" cy="923330"/>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Website 1: </a:t>
            </a:r>
            <a:r>
              <a:rPr lang="en-US" dirty="0">
                <a:hlinkClick r:id="rId5"/>
              </a:rPr>
              <a:t>https://www.patagonia.com/shop/mens</a:t>
            </a:r>
            <a:endParaRPr lang="en-US" dirty="0"/>
          </a:p>
          <a:p>
            <a:r>
              <a:rPr lang="en-US" dirty="0"/>
              <a:t>Website 2: </a:t>
            </a:r>
            <a:r>
              <a:rPr lang="en-US" dirty="0">
                <a:hlinkClick r:id="rId6"/>
              </a:rPr>
              <a:t>https://ecolineclothing.com</a:t>
            </a:r>
            <a:endParaRPr lang="en-US" dirty="0"/>
          </a:p>
          <a:p>
            <a:endParaRPr lang="en-IN" dirty="0"/>
          </a:p>
        </p:txBody>
      </p:sp>
      <p:pic>
        <p:nvPicPr>
          <p:cNvPr id="87" name="Picture 86" descr="A group of white shirts&#10;&#10;Description automatically generated">
            <a:extLst>
              <a:ext uri="{FF2B5EF4-FFF2-40B4-BE49-F238E27FC236}">
                <a16:creationId xmlns:a16="http://schemas.microsoft.com/office/drawing/2014/main" id="{469771AD-5EDE-FACE-F146-713EAE24B7E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63700" y="6402595"/>
            <a:ext cx="4073857" cy="2253352"/>
          </a:xfrm>
          <a:prstGeom prst="rect">
            <a:avLst/>
          </a:prstGeom>
        </p:spPr>
      </p:pic>
      <p:pic>
        <p:nvPicPr>
          <p:cNvPr id="88" name="Picture 87" descr="A poster of recycling plastic bottles&#10;&#10;Description automatically generated">
            <a:extLst>
              <a:ext uri="{FF2B5EF4-FFF2-40B4-BE49-F238E27FC236}">
                <a16:creationId xmlns:a16="http://schemas.microsoft.com/office/drawing/2014/main" id="{80693306-2D81-DF8F-6018-2127A0637B4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953000" y="6080367"/>
            <a:ext cx="4396614" cy="2751863"/>
          </a:xfrm>
          <a:prstGeom prst="rect">
            <a:avLst/>
          </a:prstGeom>
        </p:spPr>
      </p:pic>
      <p:pic>
        <p:nvPicPr>
          <p:cNvPr id="89" name="Picture 88" descr="A screenshot of a computer&#10;&#10;Description automatically generated">
            <a:extLst>
              <a:ext uri="{FF2B5EF4-FFF2-40B4-BE49-F238E27FC236}">
                <a16:creationId xmlns:a16="http://schemas.microsoft.com/office/drawing/2014/main" id="{ED83F645-DDE9-8681-2EA2-A27C3FB87FB4}"/>
              </a:ext>
            </a:extLst>
          </p:cNvPr>
          <p:cNvPicPr>
            <a:picLocks noChangeAspect="1"/>
          </p:cNvPicPr>
          <p:nvPr/>
        </p:nvPicPr>
        <p:blipFill>
          <a:blip r:embed="rId9">
            <a:extLst>
              <a:ext uri="{28A0092B-C50C-407E-A947-70E740481C1C}">
                <a14:useLocalDpi xmlns:a14="http://schemas.microsoft.com/office/drawing/2010/main" val="0"/>
              </a:ext>
            </a:extLst>
          </a:blip>
          <a:srcRect l="2070" t="21392" r="41849" b="13178"/>
          <a:stretch/>
        </p:blipFill>
        <p:spPr>
          <a:xfrm>
            <a:off x="9664542" y="5838537"/>
            <a:ext cx="3949529" cy="2976375"/>
          </a:xfrm>
          <a:prstGeom prst="rect">
            <a:avLst/>
          </a:prstGeom>
        </p:spPr>
      </p:pic>
      <p:pic>
        <p:nvPicPr>
          <p:cNvPr id="90" name="Picture 89" descr="A recycle symbol with text&#10;&#10;Description automatically generated">
            <a:extLst>
              <a:ext uri="{FF2B5EF4-FFF2-40B4-BE49-F238E27FC236}">
                <a16:creationId xmlns:a16="http://schemas.microsoft.com/office/drawing/2014/main" id="{04BDB0D6-A5AB-D432-B267-6BF5DC6F6CA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4072605" y="6422238"/>
            <a:ext cx="3949529" cy="2409992"/>
          </a:xfrm>
          <a:prstGeom prst="rect">
            <a:avLst/>
          </a:prstGeom>
        </p:spPr>
      </p:pic>
      <p:pic>
        <p:nvPicPr>
          <p:cNvPr id="91" name="Picture 90">
            <a:extLst>
              <a:ext uri="{FF2B5EF4-FFF2-40B4-BE49-F238E27FC236}">
                <a16:creationId xmlns:a16="http://schemas.microsoft.com/office/drawing/2014/main" id="{BE641F9B-4385-C3E8-5E53-20B2D4BF256E}"/>
              </a:ext>
            </a:extLst>
          </p:cNvPr>
          <p:cNvPicPr>
            <a:picLocks noChangeAspect="1"/>
          </p:cNvPicPr>
          <p:nvPr/>
        </p:nvPicPr>
        <p:blipFill>
          <a:blip r:embed="rId11"/>
          <a:stretch>
            <a:fillRect/>
          </a:stretch>
        </p:blipFill>
        <p:spPr>
          <a:xfrm>
            <a:off x="16306800" y="247291"/>
            <a:ext cx="1625939" cy="1625939"/>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6EA"/>
        </a:solidFill>
        <a:effectLst/>
      </p:bgPr>
    </p:bg>
    <p:spTree>
      <p:nvGrpSpPr>
        <p:cNvPr id="1" name=""/>
        <p:cNvGrpSpPr/>
        <p:nvPr/>
      </p:nvGrpSpPr>
      <p:grpSpPr>
        <a:xfrm>
          <a:off x="0" y="0"/>
          <a:ext cx="0" cy="0"/>
          <a:chOff x="0" y="0"/>
          <a:chExt cx="0" cy="0"/>
        </a:xfrm>
      </p:grpSpPr>
      <p:grpSp>
        <p:nvGrpSpPr>
          <p:cNvPr id="2" name="Group 2"/>
          <p:cNvGrpSpPr/>
          <p:nvPr/>
        </p:nvGrpSpPr>
        <p:grpSpPr>
          <a:xfrm>
            <a:off x="-79661" y="-11788"/>
            <a:ext cx="18288000" cy="10287000"/>
            <a:chOff x="0" y="0"/>
            <a:chExt cx="4816593" cy="1204081"/>
          </a:xfrm>
        </p:grpSpPr>
        <p:sp>
          <p:nvSpPr>
            <p:cNvPr id="3" name="Freeform 3"/>
            <p:cNvSpPr/>
            <p:nvPr/>
          </p:nvSpPr>
          <p:spPr>
            <a:xfrm>
              <a:off x="0" y="0"/>
              <a:ext cx="4816592" cy="1204081"/>
            </a:xfrm>
            <a:custGeom>
              <a:avLst/>
              <a:gdLst/>
              <a:ahLst/>
              <a:cxnLst/>
              <a:rect l="l" t="t" r="r" b="b"/>
              <a:pathLst>
                <a:path w="4816592" h="1204081">
                  <a:moveTo>
                    <a:pt x="0" y="0"/>
                  </a:moveTo>
                  <a:lnTo>
                    <a:pt x="4816592" y="0"/>
                  </a:lnTo>
                  <a:lnTo>
                    <a:pt x="4816592" y="1204081"/>
                  </a:lnTo>
                  <a:lnTo>
                    <a:pt x="0" y="1204081"/>
                  </a:lnTo>
                  <a:close/>
                </a:path>
              </a:pathLst>
            </a:custGeom>
            <a:solidFill>
              <a:srgbClr val="225F44"/>
            </a:solidFill>
          </p:spPr>
        </p:sp>
        <p:sp>
          <p:nvSpPr>
            <p:cNvPr id="4" name="TextBox 4"/>
            <p:cNvSpPr txBox="1"/>
            <p:nvPr/>
          </p:nvSpPr>
          <p:spPr>
            <a:xfrm>
              <a:off x="0" y="-47625"/>
              <a:ext cx="812800" cy="860425"/>
            </a:xfrm>
            <a:prstGeom prst="rect">
              <a:avLst/>
            </a:prstGeom>
          </p:spPr>
          <p:txBody>
            <a:bodyPr lIns="50800" tIns="50800" rIns="50800" bIns="50800" rtlCol="0" anchor="ctr"/>
            <a:lstStyle/>
            <a:p>
              <a:pPr algn="ctr">
                <a:lnSpc>
                  <a:spcPts val="3359"/>
                </a:lnSpc>
              </a:pPr>
              <a:endParaRPr/>
            </a:p>
          </p:txBody>
        </p:sp>
      </p:grpSp>
      <p:sp>
        <p:nvSpPr>
          <p:cNvPr id="48" name="Title 3">
            <a:extLst>
              <a:ext uri="{FF2B5EF4-FFF2-40B4-BE49-F238E27FC236}">
                <a16:creationId xmlns:a16="http://schemas.microsoft.com/office/drawing/2014/main" id="{3CAEC04B-1429-4612-89DB-5CA4F4B031FD}"/>
              </a:ext>
            </a:extLst>
          </p:cNvPr>
          <p:cNvSpPr txBox="1">
            <a:spLocks/>
          </p:cNvSpPr>
          <p:nvPr/>
        </p:nvSpPr>
        <p:spPr>
          <a:xfrm>
            <a:off x="-79661" y="-50577"/>
            <a:ext cx="15087600" cy="1266400"/>
          </a:xfrm>
          <a:prstGeom prst="rect">
            <a:avLst/>
          </a:prstGeom>
        </p:spPr>
        <p:txBody>
          <a:bodyPr vert="horz" lIns="137160" tIns="68580" rIns="137160" bIns="68580" rtlCol="0" anchor="ctr">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8747"/>
              </a:lnSpc>
              <a:buClrTx/>
              <a:buFontTx/>
              <a:buNone/>
            </a:pPr>
            <a:r>
              <a:rPr lang="en-GB" sz="3000" b="1" dirty="0">
                <a:solidFill>
                  <a:prstClr val="black"/>
                </a:solidFill>
                <a:latin typeface="Raleway"/>
              </a:rPr>
              <a:t>  </a:t>
            </a:r>
            <a:r>
              <a:rPr lang="en-GB" sz="6000" dirty="0">
                <a:solidFill>
                  <a:schemeClr val="accent2"/>
                </a:solidFill>
                <a:latin typeface="Antonio Bold"/>
                <a:ea typeface="+mn-ea"/>
                <a:cs typeface="+mn-cs"/>
              </a:rPr>
              <a:t>MVP Validation</a:t>
            </a:r>
            <a:endParaRPr lang="en-US" sz="6000" dirty="0">
              <a:solidFill>
                <a:schemeClr val="accent2"/>
              </a:solidFill>
              <a:latin typeface="Antonio Bold"/>
              <a:ea typeface="+mn-ea"/>
              <a:cs typeface="+mn-cs"/>
            </a:endParaRPr>
          </a:p>
        </p:txBody>
      </p:sp>
      <p:sp>
        <p:nvSpPr>
          <p:cNvPr id="49" name="TextBox 135">
            <a:extLst>
              <a:ext uri="{FF2B5EF4-FFF2-40B4-BE49-F238E27FC236}">
                <a16:creationId xmlns:a16="http://schemas.microsoft.com/office/drawing/2014/main" id="{9C4D0D11-DA66-C683-8DB7-DCB19D245823}"/>
              </a:ext>
            </a:extLst>
          </p:cNvPr>
          <p:cNvSpPr txBox="1"/>
          <p:nvPr/>
        </p:nvSpPr>
        <p:spPr>
          <a:xfrm>
            <a:off x="376243" y="8044798"/>
            <a:ext cx="3299254" cy="33855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600" b="1" dirty="0">
                <a:solidFill>
                  <a:schemeClr val="bg2">
                    <a:lumMod val="90000"/>
                  </a:schemeClr>
                </a:solidFill>
                <a:latin typeface="Barlow" panose="00000800000000000000" pitchFamily="2" charset="0"/>
              </a:rPr>
              <a:t>Conclusion:</a:t>
            </a:r>
          </a:p>
        </p:txBody>
      </p:sp>
      <p:sp>
        <p:nvSpPr>
          <p:cNvPr id="50" name="TextBox 142">
            <a:extLst>
              <a:ext uri="{FF2B5EF4-FFF2-40B4-BE49-F238E27FC236}">
                <a16:creationId xmlns:a16="http://schemas.microsoft.com/office/drawing/2014/main" id="{8C6CE628-BC0A-BAA2-4F19-BF28E47025AF}"/>
              </a:ext>
            </a:extLst>
          </p:cNvPr>
          <p:cNvSpPr txBox="1"/>
          <p:nvPr/>
        </p:nvSpPr>
        <p:spPr>
          <a:xfrm>
            <a:off x="1046994" y="8531381"/>
            <a:ext cx="984565" cy="338554"/>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600" dirty="0">
                <a:solidFill>
                  <a:schemeClr val="bg2">
                    <a:lumMod val="90000"/>
                  </a:schemeClr>
                </a:solidFill>
                <a:latin typeface="Times New Roman" panose="02020603050405020304" pitchFamily="18" charset="0"/>
                <a:cs typeface="Times New Roman" panose="02020603050405020304" pitchFamily="18" charset="0"/>
              </a:rPr>
              <a:t>Persevere</a:t>
            </a:r>
          </a:p>
        </p:txBody>
      </p:sp>
      <p:sp>
        <p:nvSpPr>
          <p:cNvPr id="51" name="TextBox 143">
            <a:extLst>
              <a:ext uri="{FF2B5EF4-FFF2-40B4-BE49-F238E27FC236}">
                <a16:creationId xmlns:a16="http://schemas.microsoft.com/office/drawing/2014/main" id="{0792EFD4-77EA-E3AA-3773-C83C1FF68F11}"/>
              </a:ext>
            </a:extLst>
          </p:cNvPr>
          <p:cNvSpPr txBox="1"/>
          <p:nvPr/>
        </p:nvSpPr>
        <p:spPr>
          <a:xfrm>
            <a:off x="1046994" y="9017964"/>
            <a:ext cx="619080" cy="338554"/>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600" dirty="0">
                <a:solidFill>
                  <a:schemeClr val="bg2">
                    <a:lumMod val="90000"/>
                  </a:schemeClr>
                </a:solidFill>
                <a:latin typeface="Times New Roman" panose="02020603050405020304" pitchFamily="18" charset="0"/>
                <a:cs typeface="Times New Roman" panose="02020603050405020304" pitchFamily="18" charset="0"/>
              </a:rPr>
              <a:t>Pivot</a:t>
            </a:r>
          </a:p>
        </p:txBody>
      </p:sp>
      <p:sp>
        <p:nvSpPr>
          <p:cNvPr id="52" name="TextBox 144">
            <a:extLst>
              <a:ext uri="{FF2B5EF4-FFF2-40B4-BE49-F238E27FC236}">
                <a16:creationId xmlns:a16="http://schemas.microsoft.com/office/drawing/2014/main" id="{4D931136-93D2-84D1-C7B0-05BE011E3BC0}"/>
              </a:ext>
            </a:extLst>
          </p:cNvPr>
          <p:cNvSpPr txBox="1"/>
          <p:nvPr/>
        </p:nvSpPr>
        <p:spPr>
          <a:xfrm>
            <a:off x="1046994" y="9453146"/>
            <a:ext cx="1423788" cy="338554"/>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600" dirty="0">
                <a:solidFill>
                  <a:schemeClr val="bg2">
                    <a:lumMod val="90000"/>
                  </a:schemeClr>
                </a:solidFill>
                <a:latin typeface="Times New Roman" panose="02020603050405020304" pitchFamily="18" charset="0"/>
                <a:cs typeface="Times New Roman" panose="02020603050405020304" pitchFamily="18" charset="0"/>
              </a:rPr>
              <a:t>Not conclusive</a:t>
            </a:r>
          </a:p>
        </p:txBody>
      </p:sp>
      <p:sp>
        <p:nvSpPr>
          <p:cNvPr id="53" name="Rectangle 52">
            <a:extLst>
              <a:ext uri="{FF2B5EF4-FFF2-40B4-BE49-F238E27FC236}">
                <a16:creationId xmlns:a16="http://schemas.microsoft.com/office/drawing/2014/main" id="{0D52BB95-238E-5F28-7125-81C7F75B75B9}"/>
              </a:ext>
            </a:extLst>
          </p:cNvPr>
          <p:cNvSpPr/>
          <p:nvPr/>
        </p:nvSpPr>
        <p:spPr>
          <a:xfrm>
            <a:off x="665993" y="9579515"/>
            <a:ext cx="212991" cy="207626"/>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sz="1600">
              <a:latin typeface="Barlow" panose="00000800000000000000" pitchFamily="2" charset="0"/>
            </a:endParaRPr>
          </a:p>
        </p:txBody>
      </p:sp>
      <p:sp>
        <p:nvSpPr>
          <p:cNvPr id="54" name="Rectangle 53">
            <a:extLst>
              <a:ext uri="{FF2B5EF4-FFF2-40B4-BE49-F238E27FC236}">
                <a16:creationId xmlns:a16="http://schemas.microsoft.com/office/drawing/2014/main" id="{1AD9879F-229D-1C05-8C99-15535E1004E6}"/>
              </a:ext>
            </a:extLst>
          </p:cNvPr>
          <p:cNvSpPr/>
          <p:nvPr/>
        </p:nvSpPr>
        <p:spPr>
          <a:xfrm>
            <a:off x="665994" y="9083428"/>
            <a:ext cx="212991" cy="207626"/>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sz="1600" dirty="0">
              <a:latin typeface="Barlow" panose="00000800000000000000" pitchFamily="2" charset="0"/>
            </a:endParaRPr>
          </a:p>
        </p:txBody>
      </p:sp>
      <p:cxnSp>
        <p:nvCxnSpPr>
          <p:cNvPr id="55" name="Straight Connector 54">
            <a:extLst>
              <a:ext uri="{FF2B5EF4-FFF2-40B4-BE49-F238E27FC236}">
                <a16:creationId xmlns:a16="http://schemas.microsoft.com/office/drawing/2014/main" id="{F63A7A46-01ED-0A0F-A4B0-5D9D415E85E6}"/>
              </a:ext>
            </a:extLst>
          </p:cNvPr>
          <p:cNvCxnSpPr/>
          <p:nvPr/>
        </p:nvCxnSpPr>
        <p:spPr>
          <a:xfrm flipV="1">
            <a:off x="-327403" y="7983056"/>
            <a:ext cx="1643413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7913511D-28C6-8523-43F5-0092FFC81881}"/>
              </a:ext>
            </a:extLst>
          </p:cNvPr>
          <p:cNvSpPr/>
          <p:nvPr/>
        </p:nvSpPr>
        <p:spPr>
          <a:xfrm>
            <a:off x="665993" y="8531381"/>
            <a:ext cx="203681" cy="227005"/>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57" name="TextBox 6">
            <a:extLst>
              <a:ext uri="{FF2B5EF4-FFF2-40B4-BE49-F238E27FC236}">
                <a16:creationId xmlns:a16="http://schemas.microsoft.com/office/drawing/2014/main" id="{D9305639-D6C3-6EFE-F9E2-EDD5CCC28FD6}"/>
              </a:ext>
            </a:extLst>
          </p:cNvPr>
          <p:cNvSpPr txBox="1"/>
          <p:nvPr/>
        </p:nvSpPr>
        <p:spPr>
          <a:xfrm>
            <a:off x="93343" y="1264623"/>
            <a:ext cx="8538092" cy="6321218"/>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en-GB" b="1" dirty="0">
                <a:solidFill>
                  <a:schemeClr val="bg2">
                    <a:lumMod val="90000"/>
                  </a:schemeClr>
                </a:solidFill>
                <a:latin typeface="Times New Roman" panose="02020603050405020304" pitchFamily="18" charset="0"/>
                <a:cs typeface="Times New Roman" panose="02020603050405020304" pitchFamily="18" charset="0"/>
              </a:rPr>
              <a:t>What is your MVP</a:t>
            </a:r>
          </a:p>
          <a:p>
            <a:pPr>
              <a:lnSpc>
                <a:spcPct val="150000"/>
              </a:lnSpc>
            </a:pPr>
            <a:r>
              <a:rPr lang="en-US" dirty="0">
                <a:solidFill>
                  <a:schemeClr val="bg2">
                    <a:lumMod val="90000"/>
                  </a:schemeClr>
                </a:solidFill>
              </a:rPr>
              <a:t>A monthly subscription box offering a curated selection of sustainable clothing items.</a:t>
            </a:r>
          </a:p>
          <a:p>
            <a:pPr>
              <a:lnSpc>
                <a:spcPct val="150000"/>
              </a:lnSpc>
            </a:pPr>
            <a:r>
              <a:rPr lang="en-GB" b="1" dirty="0">
                <a:solidFill>
                  <a:schemeClr val="bg2">
                    <a:lumMod val="90000"/>
                  </a:schemeClr>
                </a:solidFill>
                <a:latin typeface="Times New Roman" panose="02020603050405020304" pitchFamily="18" charset="0"/>
                <a:cs typeface="Times New Roman" panose="02020603050405020304" pitchFamily="18" charset="0"/>
              </a:rPr>
              <a:t>How long will we test this MVP?</a:t>
            </a:r>
          </a:p>
          <a:p>
            <a:pPr>
              <a:lnSpc>
                <a:spcPct val="150000"/>
              </a:lnSpc>
            </a:pPr>
            <a:r>
              <a:rPr lang="en-IN" dirty="0">
                <a:solidFill>
                  <a:schemeClr val="bg2">
                    <a:lumMod val="90000"/>
                  </a:schemeClr>
                </a:solidFill>
                <a:latin typeface="Times New Roman" panose="02020603050405020304" pitchFamily="18" charset="0"/>
                <a:cs typeface="Times New Roman" panose="02020603050405020304" pitchFamily="18" charset="0"/>
              </a:rPr>
              <a:t>          3 months</a:t>
            </a:r>
            <a:endParaRPr lang="en-US" dirty="0">
              <a:solidFill>
                <a:schemeClr val="bg2">
                  <a:lumMod val="90000"/>
                </a:schemeClr>
              </a:solidFill>
              <a:latin typeface="Times New Roman" panose="02020603050405020304" pitchFamily="18" charset="0"/>
              <a:cs typeface="Times New Roman" panose="02020603050405020304" pitchFamily="18" charset="0"/>
            </a:endParaRPr>
          </a:p>
          <a:p>
            <a:pPr>
              <a:lnSpc>
                <a:spcPct val="150000"/>
              </a:lnSpc>
            </a:pPr>
            <a:r>
              <a:rPr lang="en-GB" b="1" dirty="0">
                <a:solidFill>
                  <a:schemeClr val="bg2">
                    <a:lumMod val="90000"/>
                  </a:schemeClr>
                </a:solidFill>
                <a:latin typeface="Times New Roman" panose="02020603050405020304" pitchFamily="18" charset="0"/>
                <a:cs typeface="Times New Roman" panose="02020603050405020304" pitchFamily="18" charset="0"/>
              </a:rPr>
              <a:t>Who is our target audience for the test? How many of them?</a:t>
            </a:r>
          </a:p>
          <a:p>
            <a:pPr>
              <a:lnSpc>
                <a:spcPct val="150000"/>
              </a:lnSpc>
            </a:pPr>
            <a:r>
              <a:rPr lang="en-US" dirty="0">
                <a:solidFill>
                  <a:schemeClr val="bg2">
                    <a:lumMod val="90000"/>
                  </a:schemeClr>
                </a:solidFill>
              </a:rPr>
              <a:t>Eco-conscious consumers aged 25-45 who value ethical fashion and convenience.</a:t>
            </a:r>
          </a:p>
          <a:p>
            <a:r>
              <a:rPr lang="en-US" sz="2400" b="1" dirty="0">
                <a:solidFill>
                  <a:schemeClr val="bg2">
                    <a:lumMod val="90000"/>
                  </a:schemeClr>
                </a:solidFill>
              </a:rPr>
              <a:t>Problem Solved:</a:t>
            </a:r>
            <a:r>
              <a:rPr lang="en-US" sz="2400" dirty="0">
                <a:solidFill>
                  <a:schemeClr val="bg2">
                    <a:lumMod val="90000"/>
                  </a:schemeClr>
                </a:solidFill>
              </a:rPr>
              <a:t> Provides a hassle-free way to incorporate sustainable clothing into their wardrobe while reducing the need for fast fashion.</a:t>
            </a:r>
          </a:p>
          <a:p>
            <a:r>
              <a:rPr lang="en-US" sz="2400" b="1" dirty="0">
                <a:solidFill>
                  <a:schemeClr val="bg2">
                    <a:lumMod val="90000"/>
                  </a:schemeClr>
                </a:solidFill>
              </a:rPr>
              <a:t>Test Details</a:t>
            </a:r>
          </a:p>
          <a:p>
            <a:pPr>
              <a:buFont typeface="Arial" panose="020B0604020202020204" pitchFamily="34" charset="0"/>
              <a:buChar char="•"/>
            </a:pPr>
            <a:r>
              <a:rPr lang="en-US" sz="2400" b="1" dirty="0">
                <a:solidFill>
                  <a:schemeClr val="bg2">
                    <a:lumMod val="90000"/>
                  </a:schemeClr>
                </a:solidFill>
              </a:rPr>
              <a:t>Test Duration:</a:t>
            </a:r>
            <a:r>
              <a:rPr lang="en-US" sz="2400" dirty="0">
                <a:solidFill>
                  <a:schemeClr val="bg2">
                    <a:lumMod val="90000"/>
                  </a:schemeClr>
                </a:solidFill>
              </a:rPr>
              <a:t> 3 months</a:t>
            </a:r>
          </a:p>
          <a:p>
            <a:pPr>
              <a:buFont typeface="Arial" panose="020B0604020202020204" pitchFamily="34" charset="0"/>
              <a:buChar char="•"/>
            </a:pPr>
            <a:r>
              <a:rPr lang="en-US" sz="2400" b="1" dirty="0">
                <a:solidFill>
                  <a:schemeClr val="bg2">
                    <a:lumMod val="90000"/>
                  </a:schemeClr>
                </a:solidFill>
              </a:rPr>
              <a:t>Target Audience:</a:t>
            </a:r>
            <a:r>
              <a:rPr lang="en-US" sz="2400" dirty="0">
                <a:solidFill>
                  <a:schemeClr val="bg2">
                    <a:lumMod val="90000"/>
                  </a:schemeClr>
                </a:solidFill>
              </a:rPr>
              <a:t> 100 subscribers from the specified demographic</a:t>
            </a:r>
          </a:p>
          <a:p>
            <a:pPr>
              <a:buFont typeface="Arial" panose="020B0604020202020204" pitchFamily="34" charset="0"/>
              <a:buChar char="•"/>
            </a:pPr>
            <a:r>
              <a:rPr lang="en-US" sz="2400" b="1" dirty="0">
                <a:solidFill>
                  <a:schemeClr val="bg2">
                    <a:lumMod val="90000"/>
                  </a:schemeClr>
                </a:solidFill>
              </a:rPr>
              <a:t>Recruitment:</a:t>
            </a:r>
            <a:r>
              <a:rPr lang="en-US" sz="2400" dirty="0">
                <a:solidFill>
                  <a:schemeClr val="bg2">
                    <a:lumMod val="90000"/>
                  </a:schemeClr>
                </a:solidFill>
              </a:rPr>
              <a:t> Social media advertising, influencer partnerships, and email marketing</a:t>
            </a:r>
          </a:p>
          <a:p>
            <a:pPr>
              <a:lnSpc>
                <a:spcPct val="150000"/>
              </a:lnSpc>
            </a:pPr>
            <a:endParaRPr lang="en-US" dirty="0"/>
          </a:p>
          <a:p>
            <a:pPr>
              <a:lnSpc>
                <a:spcPct val="150000"/>
              </a:lnSpc>
            </a:pPr>
            <a:endParaRPr lang="en-US" sz="1800" dirty="0">
              <a:latin typeface="Times New Roman" panose="02020603050405020304" pitchFamily="18" charset="0"/>
              <a:cs typeface="Times New Roman" panose="02020603050405020304" pitchFamily="18" charset="0"/>
            </a:endParaRPr>
          </a:p>
        </p:txBody>
      </p:sp>
      <p:sp>
        <p:nvSpPr>
          <p:cNvPr id="58" name="TextBox 19">
            <a:extLst>
              <a:ext uri="{FF2B5EF4-FFF2-40B4-BE49-F238E27FC236}">
                <a16:creationId xmlns:a16="http://schemas.microsoft.com/office/drawing/2014/main" id="{B44F026C-1F0E-F26E-98DE-DF0F3664F399}"/>
              </a:ext>
            </a:extLst>
          </p:cNvPr>
          <p:cNvSpPr txBox="1"/>
          <p:nvPr/>
        </p:nvSpPr>
        <p:spPr>
          <a:xfrm>
            <a:off x="9537203" y="5267199"/>
            <a:ext cx="7910695" cy="255454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dirty="0">
                <a:solidFill>
                  <a:schemeClr val="bg2">
                    <a:lumMod val="90000"/>
                  </a:schemeClr>
                </a:solidFill>
              </a:rPr>
              <a:t>Realizations/Insights</a:t>
            </a:r>
          </a:p>
          <a:p>
            <a:pPr>
              <a:buFont typeface="Arial" panose="020B0604020202020204" pitchFamily="34" charset="0"/>
              <a:buChar char="•"/>
            </a:pPr>
            <a:r>
              <a:rPr lang="en-US" sz="2000" dirty="0">
                <a:solidFill>
                  <a:schemeClr val="bg2">
                    <a:lumMod val="90000"/>
                  </a:schemeClr>
                </a:solidFill>
              </a:rPr>
              <a:t>The subscription model is a viable approach for reaching the target audience.</a:t>
            </a:r>
          </a:p>
          <a:p>
            <a:pPr>
              <a:buFont typeface="Arial" panose="020B0604020202020204" pitchFamily="34" charset="0"/>
              <a:buChar char="•"/>
            </a:pPr>
            <a:r>
              <a:rPr lang="en-US" sz="2000" dirty="0">
                <a:solidFill>
                  <a:schemeClr val="bg2">
                    <a:lumMod val="90000"/>
                  </a:schemeClr>
                </a:solidFill>
              </a:rPr>
              <a:t>Pricing is a factor that could be further optimized to attract a wider range of customers.</a:t>
            </a:r>
          </a:p>
          <a:p>
            <a:pPr>
              <a:buFont typeface="Arial" panose="020B0604020202020204" pitchFamily="34" charset="0"/>
              <a:buChar char="•"/>
            </a:pPr>
            <a:r>
              <a:rPr lang="en-US" sz="2000" dirty="0">
                <a:solidFill>
                  <a:schemeClr val="bg2">
                    <a:lumMod val="90000"/>
                  </a:schemeClr>
                </a:solidFill>
              </a:rPr>
              <a:t>Social media engagement is a valuable tool for building brand awareness and fostering customer loyalty.</a:t>
            </a:r>
          </a:p>
          <a:p>
            <a:endParaRPr lang="en-GB" sz="2000" b="1" dirty="0">
              <a:latin typeface="Times New Roman" panose="02020603050405020304" pitchFamily="18" charset="0"/>
              <a:cs typeface="Times New Roman" panose="02020603050405020304" pitchFamily="18" charset="0"/>
            </a:endParaRPr>
          </a:p>
        </p:txBody>
      </p:sp>
      <p:cxnSp>
        <p:nvCxnSpPr>
          <p:cNvPr id="59" name="Straight Connector 58">
            <a:extLst>
              <a:ext uri="{FF2B5EF4-FFF2-40B4-BE49-F238E27FC236}">
                <a16:creationId xmlns:a16="http://schemas.microsoft.com/office/drawing/2014/main" id="{6520E1EB-9A35-9917-8416-30895BEB6A77}"/>
              </a:ext>
            </a:extLst>
          </p:cNvPr>
          <p:cNvCxnSpPr>
            <a:cxnSpLocks/>
          </p:cNvCxnSpPr>
          <p:nvPr/>
        </p:nvCxnSpPr>
        <p:spPr>
          <a:xfrm flipV="1">
            <a:off x="9428994" y="1187505"/>
            <a:ext cx="0" cy="582855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0" name="TextBox 12">
            <a:extLst>
              <a:ext uri="{FF2B5EF4-FFF2-40B4-BE49-F238E27FC236}">
                <a16:creationId xmlns:a16="http://schemas.microsoft.com/office/drawing/2014/main" id="{B53E0E80-9803-C04C-27BB-EF870EF7E061}"/>
              </a:ext>
            </a:extLst>
          </p:cNvPr>
          <p:cNvSpPr txBox="1"/>
          <p:nvPr/>
        </p:nvSpPr>
        <p:spPr>
          <a:xfrm>
            <a:off x="9656573" y="1282699"/>
            <a:ext cx="8538085" cy="378565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b="1" dirty="0">
                <a:solidFill>
                  <a:schemeClr val="bg2">
                    <a:lumMod val="90000"/>
                  </a:schemeClr>
                </a:solidFill>
              </a:rPr>
              <a:t>Results of Test</a:t>
            </a:r>
          </a:p>
          <a:p>
            <a:pPr>
              <a:buFont typeface="Arial" panose="020B0604020202020204" pitchFamily="34" charset="0"/>
              <a:buChar char="•"/>
            </a:pPr>
            <a:r>
              <a:rPr lang="en-US" sz="2400" b="1" dirty="0">
                <a:solidFill>
                  <a:schemeClr val="bg2">
                    <a:lumMod val="90000"/>
                  </a:schemeClr>
                </a:solidFill>
              </a:rPr>
              <a:t>Sales:</a:t>
            </a:r>
            <a:r>
              <a:rPr lang="en-US" sz="2400" dirty="0">
                <a:solidFill>
                  <a:schemeClr val="bg2">
                    <a:lumMod val="90000"/>
                  </a:schemeClr>
                </a:solidFill>
              </a:rPr>
              <a:t> 80% of subscribers renewed their subscriptions after the initial month.</a:t>
            </a:r>
          </a:p>
          <a:p>
            <a:pPr>
              <a:buFont typeface="Arial" panose="020B0604020202020204" pitchFamily="34" charset="0"/>
              <a:buChar char="•"/>
            </a:pPr>
            <a:r>
              <a:rPr lang="en-US" sz="2400" b="1" dirty="0">
                <a:solidFill>
                  <a:schemeClr val="bg2">
                    <a:lumMod val="90000"/>
                  </a:schemeClr>
                </a:solidFill>
              </a:rPr>
              <a:t>Pricing:</a:t>
            </a:r>
            <a:r>
              <a:rPr lang="en-US" sz="2400" dirty="0">
                <a:solidFill>
                  <a:schemeClr val="bg2">
                    <a:lumMod val="90000"/>
                  </a:schemeClr>
                </a:solidFill>
              </a:rPr>
              <a:t> Customers were generally satisfied with the price point, with some expressing a desire for more affordable options.</a:t>
            </a:r>
          </a:p>
          <a:p>
            <a:pPr>
              <a:buFont typeface="Arial" panose="020B0604020202020204" pitchFamily="34" charset="0"/>
              <a:buChar char="•"/>
            </a:pPr>
            <a:r>
              <a:rPr lang="en-US" sz="2400" b="1" dirty="0">
                <a:solidFill>
                  <a:schemeClr val="bg2">
                    <a:lumMod val="90000"/>
                  </a:schemeClr>
                </a:solidFill>
              </a:rPr>
              <a:t>Customer Loyalty:</a:t>
            </a:r>
            <a:r>
              <a:rPr lang="en-US" sz="2400" dirty="0">
                <a:solidFill>
                  <a:schemeClr val="bg2">
                    <a:lumMod val="90000"/>
                  </a:schemeClr>
                </a:solidFill>
              </a:rPr>
              <a:t> 65% of subscribers referred the service to friends and family.</a:t>
            </a:r>
          </a:p>
          <a:p>
            <a:pPr>
              <a:buFont typeface="Arial" panose="020B0604020202020204" pitchFamily="34" charset="0"/>
              <a:buChar char="•"/>
            </a:pPr>
            <a:r>
              <a:rPr lang="en-US" sz="2400" b="1" dirty="0">
                <a:solidFill>
                  <a:schemeClr val="bg2">
                    <a:lumMod val="90000"/>
                  </a:schemeClr>
                </a:solidFill>
              </a:rPr>
              <a:t>Engagement:</a:t>
            </a:r>
            <a:r>
              <a:rPr lang="en-US" sz="2400" dirty="0">
                <a:solidFill>
                  <a:schemeClr val="bg2">
                    <a:lumMod val="90000"/>
                  </a:schemeClr>
                </a:solidFill>
              </a:rPr>
              <a:t> Subscribers actively participated in online communities and shared photos of their outfits on social media.</a:t>
            </a:r>
          </a:p>
          <a:p>
            <a:endParaRPr lang="en-GB" sz="2400" b="1" dirty="0">
              <a:latin typeface="Times New Roman" panose="02020603050405020304" pitchFamily="18" charset="0"/>
              <a:cs typeface="Times New Roman" panose="02020603050405020304" pitchFamily="18" charset="0"/>
            </a:endParaRPr>
          </a:p>
        </p:txBody>
      </p:sp>
      <p:cxnSp>
        <p:nvCxnSpPr>
          <p:cNvPr id="61" name="Straight Connector 60">
            <a:extLst>
              <a:ext uri="{FF2B5EF4-FFF2-40B4-BE49-F238E27FC236}">
                <a16:creationId xmlns:a16="http://schemas.microsoft.com/office/drawing/2014/main" id="{CD4EAAB1-2B17-CFC8-292A-225C22486646}"/>
              </a:ext>
            </a:extLst>
          </p:cNvPr>
          <p:cNvCxnSpPr>
            <a:cxnSpLocks/>
          </p:cNvCxnSpPr>
          <p:nvPr/>
        </p:nvCxnSpPr>
        <p:spPr>
          <a:xfrm>
            <a:off x="9537203" y="4945686"/>
            <a:ext cx="836946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62" name="Picture 61">
            <a:extLst>
              <a:ext uri="{FF2B5EF4-FFF2-40B4-BE49-F238E27FC236}">
                <a16:creationId xmlns:a16="http://schemas.microsoft.com/office/drawing/2014/main" id="{08E09E2E-DBDB-3B38-59AE-7AD396049716}"/>
              </a:ext>
            </a:extLst>
          </p:cNvPr>
          <p:cNvPicPr>
            <a:picLocks noChangeAspect="1"/>
          </p:cNvPicPr>
          <p:nvPr/>
        </p:nvPicPr>
        <p:blipFill>
          <a:blip r:embed="rId2"/>
          <a:stretch>
            <a:fillRect/>
          </a:stretch>
        </p:blipFill>
        <p:spPr>
          <a:xfrm>
            <a:off x="16299012" y="82498"/>
            <a:ext cx="1411344" cy="1411344"/>
          </a:xfrm>
          <a:prstGeom prst="rect">
            <a:avLst/>
          </a:prstGeom>
        </p:spPr>
      </p:pic>
      <p:sp>
        <p:nvSpPr>
          <p:cNvPr id="64" name="TextBox 63">
            <a:extLst>
              <a:ext uri="{FF2B5EF4-FFF2-40B4-BE49-F238E27FC236}">
                <a16:creationId xmlns:a16="http://schemas.microsoft.com/office/drawing/2014/main" id="{F615A566-A712-19A4-80C0-129394D123D5}"/>
              </a:ext>
            </a:extLst>
          </p:cNvPr>
          <p:cNvSpPr txBox="1"/>
          <p:nvPr/>
        </p:nvSpPr>
        <p:spPr>
          <a:xfrm>
            <a:off x="3071179" y="8146369"/>
            <a:ext cx="9387348" cy="1754326"/>
          </a:xfrm>
          <a:prstGeom prst="rect">
            <a:avLst/>
          </a:prstGeom>
          <a:noFill/>
        </p:spPr>
        <p:txBody>
          <a:bodyPr wrap="square">
            <a:spAutoFit/>
          </a:bodyPr>
          <a:lstStyle/>
          <a:p>
            <a:r>
              <a:rPr lang="en-GB" sz="1800" b="1" dirty="0">
                <a:solidFill>
                  <a:schemeClr val="bg2">
                    <a:lumMod val="90000"/>
                  </a:schemeClr>
                </a:solidFill>
                <a:latin typeface="Times New Roman" panose="02020603050405020304" pitchFamily="18" charset="0"/>
                <a:cs typeface="Times New Roman" panose="02020603050405020304" pitchFamily="18" charset="0"/>
              </a:rPr>
              <a:t>REALIZATION</a:t>
            </a:r>
            <a:endParaRPr lang="en-US" sz="1800" b="1" dirty="0">
              <a:solidFill>
                <a:schemeClr val="bg2">
                  <a:lumMod val="90000"/>
                </a:schemeClr>
              </a:solidFill>
              <a:latin typeface="Times New Roman" panose="02020603050405020304" pitchFamily="18" charset="0"/>
              <a:cs typeface="Times New Roman" panose="02020603050405020304" pitchFamily="18" charset="0"/>
            </a:endParaRPr>
          </a:p>
          <a:p>
            <a:pPr>
              <a:buFont typeface="+mj-lt"/>
              <a:buAutoNum type="arabicPeriod"/>
            </a:pPr>
            <a:r>
              <a:rPr lang="en-US" sz="1800" b="1" dirty="0">
                <a:solidFill>
                  <a:schemeClr val="bg2">
                    <a:lumMod val="90000"/>
                  </a:schemeClr>
                </a:solidFill>
                <a:latin typeface="Times New Roman" panose="02020603050405020304" pitchFamily="18" charset="0"/>
                <a:cs typeface="Times New Roman" panose="02020603050405020304" pitchFamily="18" charset="0"/>
              </a:rPr>
              <a:t>Customer Feedback:</a:t>
            </a:r>
            <a:r>
              <a:rPr lang="en-US" sz="1800" dirty="0">
                <a:solidFill>
                  <a:schemeClr val="bg2">
                    <a:lumMod val="90000"/>
                  </a:schemeClr>
                </a:solidFill>
                <a:latin typeface="Times New Roman" panose="02020603050405020304" pitchFamily="18" charset="0"/>
                <a:cs typeface="Times New Roman" panose="02020603050405020304" pitchFamily="18" charset="0"/>
              </a:rPr>
              <a:t> Identify recurring themes and areas for improvement based on customer feedback.</a:t>
            </a:r>
          </a:p>
          <a:p>
            <a:pPr>
              <a:buFont typeface="+mj-lt"/>
              <a:buAutoNum type="arabicPeriod"/>
            </a:pPr>
            <a:r>
              <a:rPr lang="en-US" sz="1800" b="1" dirty="0">
                <a:solidFill>
                  <a:schemeClr val="bg2">
                    <a:lumMod val="90000"/>
                  </a:schemeClr>
                </a:solidFill>
                <a:latin typeface="Times New Roman" panose="02020603050405020304" pitchFamily="18" charset="0"/>
                <a:cs typeface="Times New Roman" panose="02020603050405020304" pitchFamily="18" charset="0"/>
              </a:rPr>
              <a:t>Market Fit:</a:t>
            </a:r>
            <a:r>
              <a:rPr lang="en-US" sz="1800" dirty="0">
                <a:solidFill>
                  <a:schemeClr val="bg2">
                    <a:lumMod val="90000"/>
                  </a:schemeClr>
                </a:solidFill>
                <a:latin typeface="Times New Roman" panose="02020603050405020304" pitchFamily="18" charset="0"/>
                <a:cs typeface="Times New Roman" panose="02020603050405020304" pitchFamily="18" charset="0"/>
              </a:rPr>
              <a:t> Check if the MVP addresses key needs and stands out from competitors.</a:t>
            </a:r>
          </a:p>
          <a:p>
            <a:pPr>
              <a:buFont typeface="+mj-lt"/>
              <a:buAutoNum type="arabicPeriod"/>
            </a:pPr>
            <a:r>
              <a:rPr lang="en-US" sz="1800" b="1" dirty="0">
                <a:solidFill>
                  <a:schemeClr val="bg2">
                    <a:lumMod val="90000"/>
                  </a:schemeClr>
                </a:solidFill>
                <a:latin typeface="Times New Roman" panose="02020603050405020304" pitchFamily="18" charset="0"/>
                <a:cs typeface="Times New Roman" panose="02020603050405020304" pitchFamily="18" charset="0"/>
              </a:rPr>
              <a:t>Pricing:</a:t>
            </a:r>
            <a:r>
              <a:rPr lang="en-US" sz="1800" dirty="0">
                <a:solidFill>
                  <a:schemeClr val="bg2">
                    <a:lumMod val="90000"/>
                  </a:schemeClr>
                </a:solidFill>
                <a:latin typeface="Times New Roman" panose="02020603050405020304" pitchFamily="18" charset="0"/>
                <a:cs typeface="Times New Roman" panose="02020603050405020304" pitchFamily="18" charset="0"/>
              </a:rPr>
              <a:t> Evaluate if the price aligns with perceived value and supports your revenue goals.</a:t>
            </a:r>
          </a:p>
          <a:p>
            <a:pPr>
              <a:buFont typeface="+mj-lt"/>
              <a:buAutoNum type="arabicPeriod"/>
            </a:pPr>
            <a:r>
              <a:rPr lang="en-US" sz="1800" b="1" dirty="0">
                <a:solidFill>
                  <a:schemeClr val="bg2">
                    <a:lumMod val="90000"/>
                  </a:schemeClr>
                </a:solidFill>
                <a:latin typeface="Times New Roman" panose="02020603050405020304" pitchFamily="18" charset="0"/>
                <a:cs typeface="Times New Roman" panose="02020603050405020304" pitchFamily="18" charset="0"/>
              </a:rPr>
              <a:t>Engagement:</a:t>
            </a:r>
            <a:r>
              <a:rPr lang="en-US" sz="1800" dirty="0">
                <a:solidFill>
                  <a:schemeClr val="bg2">
                    <a:lumMod val="90000"/>
                  </a:schemeClr>
                </a:solidFill>
                <a:latin typeface="Times New Roman" panose="02020603050405020304" pitchFamily="18" charset="0"/>
                <a:cs typeface="Times New Roman" panose="02020603050405020304" pitchFamily="18" charset="0"/>
              </a:rPr>
              <a:t> Review repeat usage and customer journeys to find and fix friction points.</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6EA"/>
        </a:solidFill>
        <a:effectLst/>
      </p:bgPr>
    </p:bg>
    <p:spTree>
      <p:nvGrpSpPr>
        <p:cNvPr id="1" name=""/>
        <p:cNvGrpSpPr/>
        <p:nvPr/>
      </p:nvGrpSpPr>
      <p:grpSpPr>
        <a:xfrm>
          <a:off x="0" y="0"/>
          <a:ext cx="0" cy="0"/>
          <a:chOff x="0" y="0"/>
          <a:chExt cx="0" cy="0"/>
        </a:xfrm>
      </p:grpSpPr>
      <p:grpSp>
        <p:nvGrpSpPr>
          <p:cNvPr id="18" name="Group 18"/>
          <p:cNvGrpSpPr/>
          <p:nvPr/>
        </p:nvGrpSpPr>
        <p:grpSpPr>
          <a:xfrm>
            <a:off x="228600" y="448517"/>
            <a:ext cx="5791200" cy="923330"/>
            <a:chOff x="0" y="0"/>
            <a:chExt cx="1605374" cy="434650"/>
          </a:xfrm>
        </p:grpSpPr>
        <p:sp>
          <p:nvSpPr>
            <p:cNvPr id="19" name="Freeform 19"/>
            <p:cNvSpPr/>
            <p:nvPr/>
          </p:nvSpPr>
          <p:spPr>
            <a:xfrm>
              <a:off x="0" y="0"/>
              <a:ext cx="1605374" cy="434650"/>
            </a:xfrm>
            <a:custGeom>
              <a:avLst/>
              <a:gdLst/>
              <a:ahLst/>
              <a:cxnLst/>
              <a:rect l="l" t="t" r="r" b="b"/>
              <a:pathLst>
                <a:path w="1605374" h="434650">
                  <a:moveTo>
                    <a:pt x="64776" y="0"/>
                  </a:moveTo>
                  <a:lnTo>
                    <a:pt x="1540597" y="0"/>
                  </a:lnTo>
                  <a:cubicBezTo>
                    <a:pt x="1576372" y="0"/>
                    <a:pt x="1605374" y="29001"/>
                    <a:pt x="1605374" y="64776"/>
                  </a:cubicBezTo>
                  <a:lnTo>
                    <a:pt x="1605374" y="369874"/>
                  </a:lnTo>
                  <a:cubicBezTo>
                    <a:pt x="1605374" y="405649"/>
                    <a:pt x="1576372" y="434650"/>
                    <a:pt x="1540597" y="434650"/>
                  </a:cubicBezTo>
                  <a:lnTo>
                    <a:pt x="64776" y="434650"/>
                  </a:lnTo>
                  <a:cubicBezTo>
                    <a:pt x="29001" y="434650"/>
                    <a:pt x="0" y="405649"/>
                    <a:pt x="0" y="369874"/>
                  </a:cubicBezTo>
                  <a:lnTo>
                    <a:pt x="0" y="64776"/>
                  </a:lnTo>
                  <a:cubicBezTo>
                    <a:pt x="0" y="29001"/>
                    <a:pt x="29001" y="0"/>
                    <a:pt x="64776" y="0"/>
                  </a:cubicBezTo>
                  <a:close/>
                </a:path>
              </a:pathLst>
            </a:custGeom>
            <a:solidFill>
              <a:srgbClr val="000000">
                <a:alpha val="0"/>
              </a:srgbClr>
            </a:solidFill>
            <a:ln w="47625">
              <a:solidFill>
                <a:srgbClr val="225F44"/>
              </a:solidFill>
            </a:ln>
          </p:spPr>
        </p:sp>
        <p:sp>
          <p:nvSpPr>
            <p:cNvPr id="20" name="TextBox 20"/>
            <p:cNvSpPr txBox="1"/>
            <p:nvPr/>
          </p:nvSpPr>
          <p:spPr>
            <a:xfrm>
              <a:off x="0" y="-47625"/>
              <a:ext cx="812800" cy="860425"/>
            </a:xfrm>
            <a:prstGeom prst="rect">
              <a:avLst/>
            </a:prstGeom>
          </p:spPr>
          <p:txBody>
            <a:bodyPr lIns="50800" tIns="50800" rIns="50800" bIns="50800" rtlCol="0" anchor="ctr"/>
            <a:lstStyle/>
            <a:p>
              <a:pPr algn="ctr">
                <a:lnSpc>
                  <a:spcPts val="3359"/>
                </a:lnSpc>
              </a:pPr>
              <a:endParaRPr b="1"/>
            </a:p>
          </p:txBody>
        </p:sp>
      </p:grpSp>
      <p:sp>
        <p:nvSpPr>
          <p:cNvPr id="29" name="TextBox 28">
            <a:extLst>
              <a:ext uri="{FF2B5EF4-FFF2-40B4-BE49-F238E27FC236}">
                <a16:creationId xmlns:a16="http://schemas.microsoft.com/office/drawing/2014/main" id="{C822BF43-7602-FB5E-2CFB-8875657D0B7A}"/>
              </a:ext>
            </a:extLst>
          </p:cNvPr>
          <p:cNvSpPr txBox="1"/>
          <p:nvPr/>
        </p:nvSpPr>
        <p:spPr>
          <a:xfrm>
            <a:off x="609600" y="347347"/>
            <a:ext cx="9144000" cy="923330"/>
          </a:xfrm>
          <a:prstGeom prst="rect">
            <a:avLst/>
          </a:prstGeom>
          <a:noFill/>
        </p:spPr>
        <p:txBody>
          <a:bodyPr wrap="square">
            <a:spAutoFit/>
          </a:bodyPr>
          <a:lstStyle/>
          <a:p>
            <a:r>
              <a:rPr lang="en-US" sz="5400" dirty="0">
                <a:solidFill>
                  <a:srgbClr val="C00000"/>
                </a:solidFill>
                <a:latin typeface="Antonio Bold"/>
              </a:rPr>
              <a:t>FINANCIAL PLAN</a:t>
            </a:r>
          </a:p>
        </p:txBody>
      </p:sp>
      <p:pic>
        <p:nvPicPr>
          <p:cNvPr id="33" name="Picture 32">
            <a:extLst>
              <a:ext uri="{FF2B5EF4-FFF2-40B4-BE49-F238E27FC236}">
                <a16:creationId xmlns:a16="http://schemas.microsoft.com/office/drawing/2014/main" id="{2E07CB24-0336-4199-61E6-97283B98CE27}"/>
              </a:ext>
            </a:extLst>
          </p:cNvPr>
          <p:cNvPicPr>
            <a:picLocks noChangeAspect="1"/>
          </p:cNvPicPr>
          <p:nvPr/>
        </p:nvPicPr>
        <p:blipFill>
          <a:blip r:embed="rId2"/>
          <a:stretch>
            <a:fillRect/>
          </a:stretch>
        </p:blipFill>
        <p:spPr>
          <a:xfrm>
            <a:off x="2971800" y="2019300"/>
            <a:ext cx="10363200" cy="7419109"/>
          </a:xfrm>
          <a:prstGeom prst="rect">
            <a:avLst/>
          </a:prstGeom>
        </p:spPr>
      </p:pic>
      <p:pic>
        <p:nvPicPr>
          <p:cNvPr id="34" name="Picture 33">
            <a:extLst>
              <a:ext uri="{FF2B5EF4-FFF2-40B4-BE49-F238E27FC236}">
                <a16:creationId xmlns:a16="http://schemas.microsoft.com/office/drawing/2014/main" id="{CEB9016B-D838-635E-AAEB-F1F705117F35}"/>
              </a:ext>
            </a:extLst>
          </p:cNvPr>
          <p:cNvPicPr>
            <a:picLocks noChangeAspect="1"/>
          </p:cNvPicPr>
          <p:nvPr/>
        </p:nvPicPr>
        <p:blipFill>
          <a:blip r:embed="rId3"/>
          <a:stretch>
            <a:fillRect/>
          </a:stretch>
        </p:blipFill>
        <p:spPr>
          <a:xfrm>
            <a:off x="15646739" y="410020"/>
            <a:ext cx="1905000" cy="190500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225F44"/>
        </a:solidFill>
        <a:effectLst/>
      </p:bgPr>
    </p:bg>
    <p:spTree>
      <p:nvGrpSpPr>
        <p:cNvPr id="1" name=""/>
        <p:cNvGrpSpPr/>
        <p:nvPr/>
      </p:nvGrpSpPr>
      <p:grpSpPr>
        <a:xfrm>
          <a:off x="0" y="0"/>
          <a:ext cx="0" cy="0"/>
          <a:chOff x="0" y="0"/>
          <a:chExt cx="0" cy="0"/>
        </a:xfrm>
      </p:grpSpPr>
      <p:grpSp>
        <p:nvGrpSpPr>
          <p:cNvPr id="3" name="Group 3"/>
          <p:cNvGrpSpPr/>
          <p:nvPr/>
        </p:nvGrpSpPr>
        <p:grpSpPr>
          <a:xfrm>
            <a:off x="228600" y="342900"/>
            <a:ext cx="6629400" cy="1446380"/>
            <a:chOff x="0" y="0"/>
            <a:chExt cx="1747126" cy="1654252"/>
          </a:xfrm>
        </p:grpSpPr>
        <p:sp>
          <p:nvSpPr>
            <p:cNvPr id="4" name="Freeform 4"/>
            <p:cNvSpPr/>
            <p:nvPr/>
          </p:nvSpPr>
          <p:spPr>
            <a:xfrm>
              <a:off x="0" y="0"/>
              <a:ext cx="1747126" cy="1654252"/>
            </a:xfrm>
            <a:custGeom>
              <a:avLst/>
              <a:gdLst/>
              <a:ahLst/>
              <a:cxnLst/>
              <a:rect l="l" t="t" r="r" b="b"/>
              <a:pathLst>
                <a:path w="1747126" h="1654252">
                  <a:moveTo>
                    <a:pt x="80369" y="0"/>
                  </a:moveTo>
                  <a:lnTo>
                    <a:pt x="1666757" y="0"/>
                  </a:lnTo>
                  <a:cubicBezTo>
                    <a:pt x="1711143" y="0"/>
                    <a:pt x="1747126" y="35982"/>
                    <a:pt x="1747126" y="80369"/>
                  </a:cubicBezTo>
                  <a:lnTo>
                    <a:pt x="1747126" y="1573883"/>
                  </a:lnTo>
                  <a:cubicBezTo>
                    <a:pt x="1747126" y="1618269"/>
                    <a:pt x="1711143" y="1654252"/>
                    <a:pt x="1666757" y="1654252"/>
                  </a:cubicBezTo>
                  <a:lnTo>
                    <a:pt x="80369" y="1654252"/>
                  </a:lnTo>
                  <a:cubicBezTo>
                    <a:pt x="35982" y="1654252"/>
                    <a:pt x="0" y="1618269"/>
                    <a:pt x="0" y="1573883"/>
                  </a:cubicBezTo>
                  <a:lnTo>
                    <a:pt x="0" y="80369"/>
                  </a:lnTo>
                  <a:cubicBezTo>
                    <a:pt x="0" y="35982"/>
                    <a:pt x="35982" y="0"/>
                    <a:pt x="80369" y="0"/>
                  </a:cubicBezTo>
                  <a:close/>
                </a:path>
              </a:pathLst>
            </a:custGeom>
            <a:solidFill>
              <a:srgbClr val="000000">
                <a:alpha val="0"/>
              </a:srgbClr>
            </a:solidFill>
            <a:ln w="47625">
              <a:solidFill>
                <a:srgbClr val="FFFFFF"/>
              </a:solidFill>
            </a:ln>
          </p:spPr>
        </p:sp>
        <p:sp>
          <p:nvSpPr>
            <p:cNvPr id="5" name="TextBox 5"/>
            <p:cNvSpPr txBox="1"/>
            <p:nvPr/>
          </p:nvSpPr>
          <p:spPr>
            <a:xfrm>
              <a:off x="0" y="-47625"/>
              <a:ext cx="812800" cy="860425"/>
            </a:xfrm>
            <a:prstGeom prst="rect">
              <a:avLst/>
            </a:prstGeom>
          </p:spPr>
          <p:txBody>
            <a:bodyPr lIns="50800" tIns="50800" rIns="50800" bIns="50800" rtlCol="0" anchor="ctr"/>
            <a:lstStyle/>
            <a:p>
              <a:pPr algn="ctr">
                <a:lnSpc>
                  <a:spcPts val="3359"/>
                </a:lnSpc>
              </a:pPr>
              <a:endParaRPr/>
            </a:p>
          </p:txBody>
        </p:sp>
      </p:grpSp>
      <p:grpSp>
        <p:nvGrpSpPr>
          <p:cNvPr id="16" name="Group 16"/>
          <p:cNvGrpSpPr/>
          <p:nvPr/>
        </p:nvGrpSpPr>
        <p:grpSpPr>
          <a:xfrm>
            <a:off x="-1768029" y="-992632"/>
            <a:ext cx="8906092" cy="1985264"/>
            <a:chOff x="0" y="0"/>
            <a:chExt cx="1944255" cy="522868"/>
          </a:xfrm>
        </p:grpSpPr>
        <p:sp>
          <p:nvSpPr>
            <p:cNvPr id="17" name="Freeform 17"/>
            <p:cNvSpPr/>
            <p:nvPr/>
          </p:nvSpPr>
          <p:spPr>
            <a:xfrm>
              <a:off x="0" y="0"/>
              <a:ext cx="860056" cy="522868"/>
            </a:xfrm>
            <a:custGeom>
              <a:avLst/>
              <a:gdLst/>
              <a:ahLst/>
              <a:cxnLst/>
              <a:rect l="l" t="t" r="r" b="b"/>
              <a:pathLst>
                <a:path w="860056" h="522868">
                  <a:moveTo>
                    <a:pt x="0" y="0"/>
                  </a:moveTo>
                  <a:lnTo>
                    <a:pt x="860056" y="0"/>
                  </a:lnTo>
                  <a:lnTo>
                    <a:pt x="860056" y="522868"/>
                  </a:lnTo>
                  <a:lnTo>
                    <a:pt x="0" y="522868"/>
                  </a:lnTo>
                  <a:close/>
                </a:path>
              </a:pathLst>
            </a:custGeom>
            <a:solidFill>
              <a:srgbClr val="000000">
                <a:alpha val="0"/>
              </a:srgbClr>
            </a:solidFill>
          </p:spPr>
          <p:txBody>
            <a:bodyPr/>
            <a:lstStyle/>
            <a:p>
              <a:endParaRPr lang="en-IN" dirty="0"/>
            </a:p>
          </p:txBody>
        </p:sp>
        <p:sp>
          <p:nvSpPr>
            <p:cNvPr id="18" name="TextBox 18"/>
            <p:cNvSpPr txBox="1"/>
            <p:nvPr/>
          </p:nvSpPr>
          <p:spPr>
            <a:xfrm>
              <a:off x="338724" y="453761"/>
              <a:ext cx="1605531" cy="69107"/>
            </a:xfrm>
            <a:prstGeom prst="rect">
              <a:avLst/>
            </a:prstGeom>
          </p:spPr>
          <p:txBody>
            <a:bodyPr lIns="254000" tIns="254000" rIns="254000" bIns="254000" rtlCol="0" anchor="ctr"/>
            <a:lstStyle/>
            <a:p>
              <a:pPr algn="ctr">
                <a:lnSpc>
                  <a:spcPts val="12000"/>
                </a:lnSpc>
              </a:pPr>
              <a:r>
                <a:rPr lang="en-US" sz="6600" dirty="0">
                  <a:solidFill>
                    <a:srgbClr val="FFF6EA"/>
                  </a:solidFill>
                  <a:latin typeface="Montserrat Extra-Bold"/>
                </a:rPr>
                <a:t>Sales Forecast</a:t>
              </a:r>
            </a:p>
          </p:txBody>
        </p:sp>
      </p:grpSp>
      <p:pic>
        <p:nvPicPr>
          <p:cNvPr id="29" name="Picture 28">
            <a:extLst>
              <a:ext uri="{FF2B5EF4-FFF2-40B4-BE49-F238E27FC236}">
                <a16:creationId xmlns:a16="http://schemas.microsoft.com/office/drawing/2014/main" id="{549E5F4B-F3C6-488B-B167-43F1AC272C2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 y="3619500"/>
            <a:ext cx="17830800" cy="3276600"/>
          </a:xfrm>
          <a:prstGeom prst="rect">
            <a:avLst/>
          </a:prstGeom>
        </p:spPr>
      </p:pic>
      <p:pic>
        <p:nvPicPr>
          <p:cNvPr id="30" name="Picture 29">
            <a:extLst>
              <a:ext uri="{FF2B5EF4-FFF2-40B4-BE49-F238E27FC236}">
                <a16:creationId xmlns:a16="http://schemas.microsoft.com/office/drawing/2014/main" id="{FE02ABF5-749E-F60B-AE60-5B97852B686A}"/>
              </a:ext>
            </a:extLst>
          </p:cNvPr>
          <p:cNvPicPr>
            <a:picLocks noChangeAspect="1"/>
          </p:cNvPicPr>
          <p:nvPr/>
        </p:nvPicPr>
        <p:blipFill>
          <a:blip r:embed="rId3"/>
          <a:stretch>
            <a:fillRect/>
          </a:stretch>
        </p:blipFill>
        <p:spPr>
          <a:xfrm>
            <a:off x="15646739" y="410020"/>
            <a:ext cx="1905000" cy="1905000"/>
          </a:xfrm>
          <a:prstGeom prst="rect">
            <a:avLst/>
          </a:prstGeom>
        </p:spPr>
      </p:pic>
    </p:spTree>
    <p:extLst>
      <p:ext uri="{BB962C8B-B14F-4D97-AF65-F5344CB8AC3E}">
        <p14:creationId xmlns:p14="http://schemas.microsoft.com/office/powerpoint/2010/main" val="18987853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6EA"/>
        </a:solidFill>
        <a:effectLst/>
      </p:bgPr>
    </p:bg>
    <p:spTree>
      <p:nvGrpSpPr>
        <p:cNvPr id="1" name=""/>
        <p:cNvGrpSpPr/>
        <p:nvPr/>
      </p:nvGrpSpPr>
      <p:grpSpPr>
        <a:xfrm>
          <a:off x="0" y="0"/>
          <a:ext cx="0" cy="0"/>
          <a:chOff x="0" y="0"/>
          <a:chExt cx="0" cy="0"/>
        </a:xfrm>
      </p:grpSpPr>
      <p:sp>
        <p:nvSpPr>
          <p:cNvPr id="4" name="TextBox 4"/>
          <p:cNvSpPr txBox="1"/>
          <p:nvPr/>
        </p:nvSpPr>
        <p:spPr>
          <a:xfrm>
            <a:off x="762000" y="267023"/>
            <a:ext cx="3924300" cy="1200150"/>
          </a:xfrm>
          <a:prstGeom prst="rect">
            <a:avLst/>
          </a:prstGeom>
        </p:spPr>
        <p:txBody>
          <a:bodyPr wrap="square" lIns="0" tIns="0" rIns="0" bIns="0" rtlCol="0" anchor="t">
            <a:spAutoFit/>
          </a:bodyPr>
          <a:lstStyle/>
          <a:p>
            <a:pPr algn="ctr">
              <a:lnSpc>
                <a:spcPts val="9599"/>
              </a:lnSpc>
            </a:pPr>
            <a:r>
              <a:rPr lang="en-US" sz="7999" dirty="0">
                <a:solidFill>
                  <a:srgbClr val="225F44"/>
                </a:solidFill>
                <a:latin typeface="Montserrat"/>
              </a:rPr>
              <a:t>salaries</a:t>
            </a:r>
          </a:p>
        </p:txBody>
      </p:sp>
      <p:grpSp>
        <p:nvGrpSpPr>
          <p:cNvPr id="5" name="Group 5"/>
          <p:cNvGrpSpPr/>
          <p:nvPr/>
        </p:nvGrpSpPr>
        <p:grpSpPr>
          <a:xfrm>
            <a:off x="685800" y="119427"/>
            <a:ext cx="4114800" cy="1518353"/>
            <a:chOff x="0" y="0"/>
            <a:chExt cx="880585" cy="399895"/>
          </a:xfrm>
        </p:grpSpPr>
        <p:sp>
          <p:nvSpPr>
            <p:cNvPr id="6" name="Freeform 6"/>
            <p:cNvSpPr/>
            <p:nvPr/>
          </p:nvSpPr>
          <p:spPr>
            <a:xfrm>
              <a:off x="0" y="0"/>
              <a:ext cx="880585" cy="399895"/>
            </a:xfrm>
            <a:custGeom>
              <a:avLst/>
              <a:gdLst/>
              <a:ahLst/>
              <a:cxnLst/>
              <a:rect l="l" t="t" r="r" b="b"/>
              <a:pathLst>
                <a:path w="880585" h="399895">
                  <a:moveTo>
                    <a:pt x="118092" y="0"/>
                  </a:moveTo>
                  <a:lnTo>
                    <a:pt x="762493" y="0"/>
                  </a:lnTo>
                  <a:cubicBezTo>
                    <a:pt x="827714" y="0"/>
                    <a:pt x="880585" y="52872"/>
                    <a:pt x="880585" y="118092"/>
                  </a:cubicBezTo>
                  <a:lnTo>
                    <a:pt x="880585" y="281803"/>
                  </a:lnTo>
                  <a:cubicBezTo>
                    <a:pt x="880585" y="313123"/>
                    <a:pt x="868144" y="343160"/>
                    <a:pt x="845997" y="365307"/>
                  </a:cubicBezTo>
                  <a:cubicBezTo>
                    <a:pt x="823850" y="387454"/>
                    <a:pt x="793813" y="399895"/>
                    <a:pt x="762493" y="399895"/>
                  </a:cubicBezTo>
                  <a:lnTo>
                    <a:pt x="118092" y="399895"/>
                  </a:lnTo>
                  <a:cubicBezTo>
                    <a:pt x="86772" y="399895"/>
                    <a:pt x="56735" y="387454"/>
                    <a:pt x="34588" y="365307"/>
                  </a:cubicBezTo>
                  <a:cubicBezTo>
                    <a:pt x="12442" y="343160"/>
                    <a:pt x="0" y="313123"/>
                    <a:pt x="0" y="281803"/>
                  </a:cubicBezTo>
                  <a:lnTo>
                    <a:pt x="0" y="118092"/>
                  </a:lnTo>
                  <a:cubicBezTo>
                    <a:pt x="0" y="52872"/>
                    <a:pt x="52872" y="0"/>
                    <a:pt x="118092" y="0"/>
                  </a:cubicBezTo>
                  <a:close/>
                </a:path>
              </a:pathLst>
            </a:custGeom>
            <a:solidFill>
              <a:srgbClr val="000000">
                <a:alpha val="0"/>
              </a:srgbClr>
            </a:solidFill>
            <a:ln w="47625">
              <a:solidFill>
                <a:srgbClr val="225F44"/>
              </a:solidFill>
            </a:ln>
          </p:spPr>
        </p:sp>
        <p:sp>
          <p:nvSpPr>
            <p:cNvPr id="7" name="TextBox 7"/>
            <p:cNvSpPr txBox="1"/>
            <p:nvPr/>
          </p:nvSpPr>
          <p:spPr>
            <a:xfrm>
              <a:off x="0" y="-47625"/>
              <a:ext cx="812800" cy="860425"/>
            </a:xfrm>
            <a:prstGeom prst="rect">
              <a:avLst/>
            </a:prstGeom>
          </p:spPr>
          <p:txBody>
            <a:bodyPr lIns="50800" tIns="50800" rIns="50800" bIns="50800" rtlCol="0" anchor="ctr"/>
            <a:lstStyle/>
            <a:p>
              <a:pPr algn="ctr">
                <a:lnSpc>
                  <a:spcPts val="3359"/>
                </a:lnSpc>
              </a:pPr>
              <a:endParaRPr/>
            </a:p>
          </p:txBody>
        </p:sp>
      </p:grpSp>
      <p:pic>
        <p:nvPicPr>
          <p:cNvPr id="13" name="Picture 12">
            <a:extLst>
              <a:ext uri="{FF2B5EF4-FFF2-40B4-BE49-F238E27FC236}">
                <a16:creationId xmlns:a16="http://schemas.microsoft.com/office/drawing/2014/main" id="{1A4E0707-5BE3-A6B9-5A3F-B473723D9F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3868" y="2933700"/>
            <a:ext cx="17188332" cy="4800600"/>
          </a:xfrm>
          <a:prstGeom prst="rect">
            <a:avLst/>
          </a:prstGeom>
        </p:spPr>
      </p:pic>
      <p:pic>
        <p:nvPicPr>
          <p:cNvPr id="14" name="Picture 13">
            <a:extLst>
              <a:ext uri="{FF2B5EF4-FFF2-40B4-BE49-F238E27FC236}">
                <a16:creationId xmlns:a16="http://schemas.microsoft.com/office/drawing/2014/main" id="{00BCAB87-AD27-5C33-01E3-2AFEB3513685}"/>
              </a:ext>
            </a:extLst>
          </p:cNvPr>
          <p:cNvPicPr>
            <a:picLocks noChangeAspect="1"/>
          </p:cNvPicPr>
          <p:nvPr/>
        </p:nvPicPr>
        <p:blipFill>
          <a:blip r:embed="rId3"/>
          <a:stretch>
            <a:fillRect/>
          </a:stretch>
        </p:blipFill>
        <p:spPr>
          <a:xfrm>
            <a:off x="15646739" y="410020"/>
            <a:ext cx="1905000" cy="190500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225F44"/>
        </a:solidFill>
        <a:effectLst/>
      </p:bgPr>
    </p:bg>
    <p:spTree>
      <p:nvGrpSpPr>
        <p:cNvPr id="1" name=""/>
        <p:cNvGrpSpPr/>
        <p:nvPr/>
      </p:nvGrpSpPr>
      <p:grpSpPr>
        <a:xfrm>
          <a:off x="0" y="0"/>
          <a:ext cx="0" cy="0"/>
          <a:chOff x="0" y="0"/>
          <a:chExt cx="0" cy="0"/>
        </a:xfrm>
      </p:grpSpPr>
      <p:grpSp>
        <p:nvGrpSpPr>
          <p:cNvPr id="3" name="Group 3"/>
          <p:cNvGrpSpPr/>
          <p:nvPr/>
        </p:nvGrpSpPr>
        <p:grpSpPr>
          <a:xfrm>
            <a:off x="609600" y="460519"/>
            <a:ext cx="6553200" cy="1242902"/>
            <a:chOff x="0" y="-47625"/>
            <a:chExt cx="1747126" cy="1701877"/>
          </a:xfrm>
        </p:grpSpPr>
        <p:sp>
          <p:nvSpPr>
            <p:cNvPr id="4" name="Freeform 4"/>
            <p:cNvSpPr/>
            <p:nvPr/>
          </p:nvSpPr>
          <p:spPr>
            <a:xfrm>
              <a:off x="0" y="0"/>
              <a:ext cx="1747126" cy="1654252"/>
            </a:xfrm>
            <a:custGeom>
              <a:avLst/>
              <a:gdLst/>
              <a:ahLst/>
              <a:cxnLst/>
              <a:rect l="l" t="t" r="r" b="b"/>
              <a:pathLst>
                <a:path w="1747126" h="1654252">
                  <a:moveTo>
                    <a:pt x="80369" y="0"/>
                  </a:moveTo>
                  <a:lnTo>
                    <a:pt x="1666757" y="0"/>
                  </a:lnTo>
                  <a:cubicBezTo>
                    <a:pt x="1711143" y="0"/>
                    <a:pt x="1747126" y="35982"/>
                    <a:pt x="1747126" y="80369"/>
                  </a:cubicBezTo>
                  <a:lnTo>
                    <a:pt x="1747126" y="1573883"/>
                  </a:lnTo>
                  <a:cubicBezTo>
                    <a:pt x="1747126" y="1618269"/>
                    <a:pt x="1711143" y="1654252"/>
                    <a:pt x="1666757" y="1654252"/>
                  </a:cubicBezTo>
                  <a:lnTo>
                    <a:pt x="80369" y="1654252"/>
                  </a:lnTo>
                  <a:cubicBezTo>
                    <a:pt x="35982" y="1654252"/>
                    <a:pt x="0" y="1618269"/>
                    <a:pt x="0" y="1573883"/>
                  </a:cubicBezTo>
                  <a:lnTo>
                    <a:pt x="0" y="80369"/>
                  </a:lnTo>
                  <a:cubicBezTo>
                    <a:pt x="0" y="35982"/>
                    <a:pt x="35982" y="0"/>
                    <a:pt x="80369" y="0"/>
                  </a:cubicBezTo>
                  <a:close/>
                </a:path>
              </a:pathLst>
            </a:custGeom>
            <a:solidFill>
              <a:srgbClr val="000000">
                <a:alpha val="0"/>
              </a:srgbClr>
            </a:solidFill>
            <a:ln w="47625">
              <a:solidFill>
                <a:srgbClr val="FFFFFF"/>
              </a:solidFill>
            </a:ln>
          </p:spPr>
        </p:sp>
        <p:sp>
          <p:nvSpPr>
            <p:cNvPr id="5" name="TextBox 5"/>
            <p:cNvSpPr txBox="1"/>
            <p:nvPr/>
          </p:nvSpPr>
          <p:spPr>
            <a:xfrm>
              <a:off x="0" y="-47625"/>
              <a:ext cx="812800" cy="860425"/>
            </a:xfrm>
            <a:prstGeom prst="rect">
              <a:avLst/>
            </a:prstGeom>
          </p:spPr>
          <p:txBody>
            <a:bodyPr lIns="50800" tIns="50800" rIns="50800" bIns="50800" rtlCol="0" anchor="ctr"/>
            <a:lstStyle/>
            <a:p>
              <a:pPr algn="ctr">
                <a:lnSpc>
                  <a:spcPts val="3359"/>
                </a:lnSpc>
              </a:pPr>
              <a:endParaRPr/>
            </a:p>
          </p:txBody>
        </p:sp>
      </p:grpSp>
      <p:grpSp>
        <p:nvGrpSpPr>
          <p:cNvPr id="16" name="Group 16"/>
          <p:cNvGrpSpPr/>
          <p:nvPr/>
        </p:nvGrpSpPr>
        <p:grpSpPr>
          <a:xfrm>
            <a:off x="-457202" y="190500"/>
            <a:ext cx="11647526" cy="3420015"/>
            <a:chOff x="-2092406" y="-3649803"/>
            <a:chExt cx="3067662" cy="2642109"/>
          </a:xfrm>
        </p:grpSpPr>
        <p:sp>
          <p:nvSpPr>
            <p:cNvPr id="17" name="Freeform 17"/>
            <p:cNvSpPr/>
            <p:nvPr/>
          </p:nvSpPr>
          <p:spPr>
            <a:xfrm>
              <a:off x="115200" y="-1530562"/>
              <a:ext cx="860056" cy="522868"/>
            </a:xfrm>
            <a:custGeom>
              <a:avLst/>
              <a:gdLst/>
              <a:ahLst/>
              <a:cxnLst/>
              <a:rect l="l" t="t" r="r" b="b"/>
              <a:pathLst>
                <a:path w="860056" h="522868">
                  <a:moveTo>
                    <a:pt x="0" y="0"/>
                  </a:moveTo>
                  <a:lnTo>
                    <a:pt x="860056" y="0"/>
                  </a:lnTo>
                  <a:lnTo>
                    <a:pt x="860056" y="522868"/>
                  </a:lnTo>
                  <a:lnTo>
                    <a:pt x="0" y="522868"/>
                  </a:lnTo>
                  <a:close/>
                </a:path>
              </a:pathLst>
            </a:custGeom>
            <a:solidFill>
              <a:srgbClr val="000000">
                <a:alpha val="0"/>
              </a:srgbClr>
            </a:solidFill>
          </p:spPr>
        </p:sp>
        <p:sp>
          <p:nvSpPr>
            <p:cNvPr id="18" name="TextBox 18"/>
            <p:cNvSpPr txBox="1"/>
            <p:nvPr/>
          </p:nvSpPr>
          <p:spPr>
            <a:xfrm>
              <a:off x="-2092406" y="-3649803"/>
              <a:ext cx="2122509" cy="1041400"/>
            </a:xfrm>
            <a:prstGeom prst="rect">
              <a:avLst/>
            </a:prstGeom>
          </p:spPr>
          <p:txBody>
            <a:bodyPr lIns="254000" tIns="254000" rIns="254000" bIns="254000" rtlCol="0" anchor="ctr"/>
            <a:lstStyle/>
            <a:p>
              <a:pPr algn="ctr">
                <a:lnSpc>
                  <a:spcPts val="12000"/>
                </a:lnSpc>
              </a:pPr>
              <a:r>
                <a:rPr lang="en-US" sz="6000" dirty="0">
                  <a:solidFill>
                    <a:srgbClr val="FFF6EA"/>
                  </a:solidFill>
                  <a:latin typeface="Montserrat Extra-Bold"/>
                </a:rPr>
                <a:t>Forecast  P&amp;L</a:t>
              </a:r>
            </a:p>
          </p:txBody>
        </p:sp>
      </p:grpSp>
      <p:pic>
        <p:nvPicPr>
          <p:cNvPr id="29" name="Picture 28">
            <a:extLst>
              <a:ext uri="{FF2B5EF4-FFF2-40B4-BE49-F238E27FC236}">
                <a16:creationId xmlns:a16="http://schemas.microsoft.com/office/drawing/2014/main" id="{7F78B7D4-C3FC-0DA8-A839-65EDA149CB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2081" y="2628900"/>
            <a:ext cx="17823837" cy="6324600"/>
          </a:xfrm>
          <a:prstGeom prst="rect">
            <a:avLst/>
          </a:prstGeom>
        </p:spPr>
      </p:pic>
      <p:pic>
        <p:nvPicPr>
          <p:cNvPr id="30" name="Picture 29">
            <a:extLst>
              <a:ext uri="{FF2B5EF4-FFF2-40B4-BE49-F238E27FC236}">
                <a16:creationId xmlns:a16="http://schemas.microsoft.com/office/drawing/2014/main" id="{E1241E24-D523-0AA8-F99F-574291B4DFD2}"/>
              </a:ext>
            </a:extLst>
          </p:cNvPr>
          <p:cNvPicPr>
            <a:picLocks noChangeAspect="1"/>
          </p:cNvPicPr>
          <p:nvPr/>
        </p:nvPicPr>
        <p:blipFill>
          <a:blip r:embed="rId3"/>
          <a:stretch>
            <a:fillRect/>
          </a:stretch>
        </p:blipFill>
        <p:spPr>
          <a:xfrm>
            <a:off x="15646739" y="410020"/>
            <a:ext cx="1905000" cy="190500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F6EA"/>
        </a:solidFill>
        <a:effectLst/>
      </p:bgPr>
    </p:bg>
    <p:spTree>
      <p:nvGrpSpPr>
        <p:cNvPr id="1" name=""/>
        <p:cNvGrpSpPr/>
        <p:nvPr/>
      </p:nvGrpSpPr>
      <p:grpSpPr>
        <a:xfrm>
          <a:off x="0" y="0"/>
          <a:ext cx="0" cy="0"/>
          <a:chOff x="0" y="0"/>
          <a:chExt cx="0" cy="0"/>
        </a:xfrm>
      </p:grpSpPr>
      <p:grpSp>
        <p:nvGrpSpPr>
          <p:cNvPr id="22" name="Group 22"/>
          <p:cNvGrpSpPr/>
          <p:nvPr/>
        </p:nvGrpSpPr>
        <p:grpSpPr>
          <a:xfrm>
            <a:off x="228601" y="491823"/>
            <a:ext cx="7467599" cy="1298877"/>
            <a:chOff x="0" y="0"/>
            <a:chExt cx="1308678" cy="434650"/>
          </a:xfrm>
        </p:grpSpPr>
        <p:sp>
          <p:nvSpPr>
            <p:cNvPr id="23" name="Freeform 23"/>
            <p:cNvSpPr/>
            <p:nvPr/>
          </p:nvSpPr>
          <p:spPr>
            <a:xfrm>
              <a:off x="0" y="0"/>
              <a:ext cx="1308678" cy="434650"/>
            </a:xfrm>
            <a:custGeom>
              <a:avLst/>
              <a:gdLst/>
              <a:ahLst/>
              <a:cxnLst/>
              <a:rect l="l" t="t" r="r" b="b"/>
              <a:pathLst>
                <a:path w="1308678" h="434650">
                  <a:moveTo>
                    <a:pt x="79462" y="0"/>
                  </a:moveTo>
                  <a:lnTo>
                    <a:pt x="1229216" y="0"/>
                  </a:lnTo>
                  <a:cubicBezTo>
                    <a:pt x="1273102" y="0"/>
                    <a:pt x="1308678" y="35576"/>
                    <a:pt x="1308678" y="79462"/>
                  </a:cubicBezTo>
                  <a:lnTo>
                    <a:pt x="1308678" y="355188"/>
                  </a:lnTo>
                  <a:cubicBezTo>
                    <a:pt x="1308678" y="399074"/>
                    <a:pt x="1273102" y="434650"/>
                    <a:pt x="1229216" y="434650"/>
                  </a:cubicBezTo>
                  <a:lnTo>
                    <a:pt x="79462" y="434650"/>
                  </a:lnTo>
                  <a:cubicBezTo>
                    <a:pt x="35576" y="434650"/>
                    <a:pt x="0" y="399074"/>
                    <a:pt x="0" y="355188"/>
                  </a:cubicBezTo>
                  <a:lnTo>
                    <a:pt x="0" y="79462"/>
                  </a:lnTo>
                  <a:cubicBezTo>
                    <a:pt x="0" y="35576"/>
                    <a:pt x="35576" y="0"/>
                    <a:pt x="79462" y="0"/>
                  </a:cubicBezTo>
                  <a:close/>
                </a:path>
              </a:pathLst>
            </a:custGeom>
            <a:solidFill>
              <a:srgbClr val="000000">
                <a:alpha val="0"/>
              </a:srgbClr>
            </a:solidFill>
            <a:ln w="47625">
              <a:solidFill>
                <a:srgbClr val="225F44"/>
              </a:solidFill>
            </a:ln>
          </p:spPr>
        </p:sp>
        <p:sp>
          <p:nvSpPr>
            <p:cNvPr id="24" name="TextBox 24"/>
            <p:cNvSpPr txBox="1"/>
            <p:nvPr/>
          </p:nvSpPr>
          <p:spPr>
            <a:xfrm>
              <a:off x="0" y="-47625"/>
              <a:ext cx="812800" cy="860425"/>
            </a:xfrm>
            <a:prstGeom prst="rect">
              <a:avLst/>
            </a:prstGeom>
          </p:spPr>
          <p:txBody>
            <a:bodyPr lIns="50800" tIns="50800" rIns="50800" bIns="50800" rtlCol="0" anchor="ctr"/>
            <a:lstStyle/>
            <a:p>
              <a:pPr algn="ctr">
                <a:lnSpc>
                  <a:spcPts val="3359"/>
                </a:lnSpc>
              </a:pPr>
              <a:endParaRPr/>
            </a:p>
          </p:txBody>
        </p:sp>
      </p:grpSp>
      <p:sp>
        <p:nvSpPr>
          <p:cNvPr id="25" name="TextBox 25"/>
          <p:cNvSpPr txBox="1"/>
          <p:nvPr/>
        </p:nvSpPr>
        <p:spPr>
          <a:xfrm>
            <a:off x="228601" y="388442"/>
            <a:ext cx="12929147" cy="1094467"/>
          </a:xfrm>
          <a:prstGeom prst="rect">
            <a:avLst/>
          </a:prstGeom>
        </p:spPr>
        <p:txBody>
          <a:bodyPr wrap="square" lIns="0" tIns="0" rIns="0" bIns="0" rtlCol="0" anchor="t">
            <a:spAutoFit/>
          </a:bodyPr>
          <a:lstStyle/>
          <a:p>
            <a:pPr marL="0" lvl="0" indent="0" algn="just">
              <a:lnSpc>
                <a:spcPts val="9600"/>
              </a:lnSpc>
              <a:spcBef>
                <a:spcPct val="0"/>
              </a:spcBef>
            </a:pPr>
            <a:r>
              <a:rPr lang="en-US" sz="5400" dirty="0">
                <a:solidFill>
                  <a:srgbClr val="225F44"/>
                </a:solidFill>
                <a:latin typeface="Montserrat"/>
              </a:rPr>
              <a:t>Break-Even analysis</a:t>
            </a:r>
          </a:p>
        </p:txBody>
      </p:sp>
      <p:pic>
        <p:nvPicPr>
          <p:cNvPr id="44" name="Picture 43">
            <a:extLst>
              <a:ext uri="{FF2B5EF4-FFF2-40B4-BE49-F238E27FC236}">
                <a16:creationId xmlns:a16="http://schemas.microsoft.com/office/drawing/2014/main" id="{59BD0E15-878B-B9F5-8BC5-C6B0443AA6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6400" y="2070544"/>
            <a:ext cx="12420600" cy="7724633"/>
          </a:xfrm>
          <a:prstGeom prst="rect">
            <a:avLst/>
          </a:prstGeom>
        </p:spPr>
      </p:pic>
      <p:pic>
        <p:nvPicPr>
          <p:cNvPr id="45" name="Picture 44">
            <a:extLst>
              <a:ext uri="{FF2B5EF4-FFF2-40B4-BE49-F238E27FC236}">
                <a16:creationId xmlns:a16="http://schemas.microsoft.com/office/drawing/2014/main" id="{80A61E60-4E96-C650-814F-1260CB9301D2}"/>
              </a:ext>
            </a:extLst>
          </p:cNvPr>
          <p:cNvPicPr>
            <a:picLocks noChangeAspect="1"/>
          </p:cNvPicPr>
          <p:nvPr/>
        </p:nvPicPr>
        <p:blipFill>
          <a:blip r:embed="rId3"/>
          <a:stretch>
            <a:fillRect/>
          </a:stretch>
        </p:blipFill>
        <p:spPr>
          <a:xfrm>
            <a:off x="15646739" y="410020"/>
            <a:ext cx="1905000" cy="190500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F6EA"/>
        </a:solidFill>
        <a:effectLst/>
      </p:bgPr>
    </p:bg>
    <p:spTree>
      <p:nvGrpSpPr>
        <p:cNvPr id="1" name=""/>
        <p:cNvGrpSpPr/>
        <p:nvPr/>
      </p:nvGrpSpPr>
      <p:grpSpPr>
        <a:xfrm>
          <a:off x="0" y="0"/>
          <a:ext cx="0" cy="0"/>
          <a:chOff x="0" y="0"/>
          <a:chExt cx="0" cy="0"/>
        </a:xfrm>
      </p:grpSpPr>
      <p:grpSp>
        <p:nvGrpSpPr>
          <p:cNvPr id="6" name="Group 6"/>
          <p:cNvGrpSpPr/>
          <p:nvPr/>
        </p:nvGrpSpPr>
        <p:grpSpPr>
          <a:xfrm>
            <a:off x="-352941" y="-723900"/>
            <a:ext cx="19501080" cy="11010900"/>
            <a:chOff x="0" y="0"/>
            <a:chExt cx="5136087" cy="1084875"/>
          </a:xfrm>
        </p:grpSpPr>
        <p:sp>
          <p:nvSpPr>
            <p:cNvPr id="7" name="Freeform 7"/>
            <p:cNvSpPr/>
            <p:nvPr/>
          </p:nvSpPr>
          <p:spPr>
            <a:xfrm>
              <a:off x="0" y="0"/>
              <a:ext cx="5136087" cy="1084875"/>
            </a:xfrm>
            <a:custGeom>
              <a:avLst/>
              <a:gdLst/>
              <a:ahLst/>
              <a:cxnLst/>
              <a:rect l="l" t="t" r="r" b="b"/>
              <a:pathLst>
                <a:path w="5136087" h="1084875">
                  <a:moveTo>
                    <a:pt x="0" y="0"/>
                  </a:moveTo>
                  <a:lnTo>
                    <a:pt x="5136087" y="0"/>
                  </a:lnTo>
                  <a:lnTo>
                    <a:pt x="5136087" y="1084875"/>
                  </a:lnTo>
                  <a:lnTo>
                    <a:pt x="0" y="1084875"/>
                  </a:lnTo>
                  <a:close/>
                </a:path>
              </a:pathLst>
            </a:custGeom>
            <a:solidFill>
              <a:srgbClr val="225F44"/>
            </a:solidFill>
          </p:spPr>
        </p:sp>
        <p:sp>
          <p:nvSpPr>
            <p:cNvPr id="8" name="TextBox 8"/>
            <p:cNvSpPr txBox="1"/>
            <p:nvPr/>
          </p:nvSpPr>
          <p:spPr>
            <a:xfrm>
              <a:off x="0" y="-47625"/>
              <a:ext cx="812800" cy="860425"/>
            </a:xfrm>
            <a:prstGeom prst="rect">
              <a:avLst/>
            </a:prstGeom>
          </p:spPr>
          <p:txBody>
            <a:bodyPr lIns="50800" tIns="50800" rIns="50800" bIns="50800" rtlCol="0" anchor="ctr"/>
            <a:lstStyle/>
            <a:p>
              <a:pPr algn="ctr">
                <a:lnSpc>
                  <a:spcPts val="3359"/>
                </a:lnSpc>
              </a:pPr>
              <a:endParaRPr/>
            </a:p>
          </p:txBody>
        </p:sp>
      </p:grpSp>
      <p:grpSp>
        <p:nvGrpSpPr>
          <p:cNvPr id="52" name="Group 3">
            <a:extLst>
              <a:ext uri="{FF2B5EF4-FFF2-40B4-BE49-F238E27FC236}">
                <a16:creationId xmlns:a16="http://schemas.microsoft.com/office/drawing/2014/main" id="{FE74CBD3-14F1-A757-A80A-48A0F57A0721}"/>
              </a:ext>
            </a:extLst>
          </p:cNvPr>
          <p:cNvGrpSpPr/>
          <p:nvPr/>
        </p:nvGrpSpPr>
        <p:grpSpPr>
          <a:xfrm>
            <a:off x="76200" y="229792"/>
            <a:ext cx="6629400" cy="1446380"/>
            <a:chOff x="0" y="0"/>
            <a:chExt cx="1747126" cy="1654252"/>
          </a:xfrm>
        </p:grpSpPr>
        <p:sp>
          <p:nvSpPr>
            <p:cNvPr id="53" name="Freeform 4">
              <a:extLst>
                <a:ext uri="{FF2B5EF4-FFF2-40B4-BE49-F238E27FC236}">
                  <a16:creationId xmlns:a16="http://schemas.microsoft.com/office/drawing/2014/main" id="{3DD30FA4-C7A1-B0E7-8DFC-C155A174E4DC}"/>
                </a:ext>
              </a:extLst>
            </p:cNvPr>
            <p:cNvSpPr/>
            <p:nvPr/>
          </p:nvSpPr>
          <p:spPr>
            <a:xfrm>
              <a:off x="0" y="0"/>
              <a:ext cx="1747126" cy="1654252"/>
            </a:xfrm>
            <a:custGeom>
              <a:avLst/>
              <a:gdLst/>
              <a:ahLst/>
              <a:cxnLst/>
              <a:rect l="l" t="t" r="r" b="b"/>
              <a:pathLst>
                <a:path w="1747126" h="1654252">
                  <a:moveTo>
                    <a:pt x="80369" y="0"/>
                  </a:moveTo>
                  <a:lnTo>
                    <a:pt x="1666757" y="0"/>
                  </a:lnTo>
                  <a:cubicBezTo>
                    <a:pt x="1711143" y="0"/>
                    <a:pt x="1747126" y="35982"/>
                    <a:pt x="1747126" y="80369"/>
                  </a:cubicBezTo>
                  <a:lnTo>
                    <a:pt x="1747126" y="1573883"/>
                  </a:lnTo>
                  <a:cubicBezTo>
                    <a:pt x="1747126" y="1618269"/>
                    <a:pt x="1711143" y="1654252"/>
                    <a:pt x="1666757" y="1654252"/>
                  </a:cubicBezTo>
                  <a:lnTo>
                    <a:pt x="80369" y="1654252"/>
                  </a:lnTo>
                  <a:cubicBezTo>
                    <a:pt x="35982" y="1654252"/>
                    <a:pt x="0" y="1618269"/>
                    <a:pt x="0" y="1573883"/>
                  </a:cubicBezTo>
                  <a:lnTo>
                    <a:pt x="0" y="80369"/>
                  </a:lnTo>
                  <a:cubicBezTo>
                    <a:pt x="0" y="35982"/>
                    <a:pt x="35982" y="0"/>
                    <a:pt x="80369" y="0"/>
                  </a:cubicBezTo>
                  <a:close/>
                </a:path>
              </a:pathLst>
            </a:custGeom>
            <a:solidFill>
              <a:srgbClr val="000000">
                <a:alpha val="0"/>
              </a:srgbClr>
            </a:solidFill>
            <a:ln w="47625">
              <a:solidFill>
                <a:srgbClr val="FFFFFF"/>
              </a:solidFill>
            </a:ln>
          </p:spPr>
        </p:sp>
        <p:sp>
          <p:nvSpPr>
            <p:cNvPr id="54" name="TextBox 5">
              <a:extLst>
                <a:ext uri="{FF2B5EF4-FFF2-40B4-BE49-F238E27FC236}">
                  <a16:creationId xmlns:a16="http://schemas.microsoft.com/office/drawing/2014/main" id="{18791C6B-0B76-60FB-3137-012EE67577E7}"/>
                </a:ext>
              </a:extLst>
            </p:cNvPr>
            <p:cNvSpPr txBox="1"/>
            <p:nvPr/>
          </p:nvSpPr>
          <p:spPr>
            <a:xfrm>
              <a:off x="0" y="-47625"/>
              <a:ext cx="812800" cy="860425"/>
            </a:xfrm>
            <a:prstGeom prst="rect">
              <a:avLst/>
            </a:prstGeom>
          </p:spPr>
          <p:txBody>
            <a:bodyPr lIns="50800" tIns="50800" rIns="50800" bIns="50800" rtlCol="0" anchor="ctr"/>
            <a:lstStyle/>
            <a:p>
              <a:pPr algn="ctr">
                <a:lnSpc>
                  <a:spcPts val="3359"/>
                </a:lnSpc>
              </a:pPr>
              <a:endParaRPr/>
            </a:p>
          </p:txBody>
        </p:sp>
      </p:grpSp>
      <p:sp>
        <p:nvSpPr>
          <p:cNvPr id="56" name="TextBox 55">
            <a:extLst>
              <a:ext uri="{FF2B5EF4-FFF2-40B4-BE49-F238E27FC236}">
                <a16:creationId xmlns:a16="http://schemas.microsoft.com/office/drawing/2014/main" id="{63515F35-8CF3-19A7-2CB7-2FD6F0312351}"/>
              </a:ext>
            </a:extLst>
          </p:cNvPr>
          <p:cNvSpPr txBox="1"/>
          <p:nvPr/>
        </p:nvSpPr>
        <p:spPr>
          <a:xfrm>
            <a:off x="-1561604" y="16241"/>
            <a:ext cx="9748682" cy="1455591"/>
          </a:xfrm>
          <a:prstGeom prst="rect">
            <a:avLst/>
          </a:prstGeom>
          <a:noFill/>
        </p:spPr>
        <p:txBody>
          <a:bodyPr wrap="square">
            <a:spAutoFit/>
          </a:bodyPr>
          <a:lstStyle/>
          <a:p>
            <a:pPr algn="ctr">
              <a:lnSpc>
                <a:spcPts val="12000"/>
              </a:lnSpc>
            </a:pPr>
            <a:r>
              <a:rPr lang="en-US" sz="6600" dirty="0">
                <a:solidFill>
                  <a:srgbClr val="FFF6EA"/>
                </a:solidFill>
                <a:latin typeface="Montserrat Extra-Bold"/>
              </a:rPr>
              <a:t>Funding</a:t>
            </a:r>
          </a:p>
        </p:txBody>
      </p:sp>
      <p:pic>
        <p:nvPicPr>
          <p:cNvPr id="60" name="Picture 59">
            <a:extLst>
              <a:ext uri="{FF2B5EF4-FFF2-40B4-BE49-F238E27FC236}">
                <a16:creationId xmlns:a16="http://schemas.microsoft.com/office/drawing/2014/main" id="{CF5FF1C5-2E28-221C-1AA2-F62C55DD6C52}"/>
              </a:ext>
            </a:extLst>
          </p:cNvPr>
          <p:cNvPicPr>
            <a:picLocks noChangeAspect="1"/>
          </p:cNvPicPr>
          <p:nvPr/>
        </p:nvPicPr>
        <p:blipFill>
          <a:blip r:embed="rId2"/>
          <a:stretch>
            <a:fillRect/>
          </a:stretch>
        </p:blipFill>
        <p:spPr>
          <a:xfrm>
            <a:off x="762000" y="2115939"/>
            <a:ext cx="15773400" cy="7762381"/>
          </a:xfrm>
          <a:prstGeom prst="rect">
            <a:avLst/>
          </a:prstGeom>
        </p:spPr>
      </p:pic>
      <p:pic>
        <p:nvPicPr>
          <p:cNvPr id="61" name="Picture 60">
            <a:extLst>
              <a:ext uri="{FF2B5EF4-FFF2-40B4-BE49-F238E27FC236}">
                <a16:creationId xmlns:a16="http://schemas.microsoft.com/office/drawing/2014/main" id="{B2E76F99-4FC2-0013-A88D-C8F7A0DFF938}"/>
              </a:ext>
            </a:extLst>
          </p:cNvPr>
          <p:cNvPicPr>
            <a:picLocks noChangeAspect="1"/>
          </p:cNvPicPr>
          <p:nvPr/>
        </p:nvPicPr>
        <p:blipFill>
          <a:blip r:embed="rId3"/>
          <a:stretch>
            <a:fillRect/>
          </a:stretch>
        </p:blipFill>
        <p:spPr>
          <a:xfrm>
            <a:off x="16840200" y="-38100"/>
            <a:ext cx="1905000" cy="190500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F6EA"/>
        </a:solidFill>
        <a:effectLst/>
      </p:bgPr>
    </p:bg>
    <p:spTree>
      <p:nvGrpSpPr>
        <p:cNvPr id="1" name=""/>
        <p:cNvGrpSpPr/>
        <p:nvPr/>
      </p:nvGrpSpPr>
      <p:grpSpPr>
        <a:xfrm>
          <a:off x="0" y="0"/>
          <a:ext cx="0" cy="0"/>
          <a:chOff x="0" y="0"/>
          <a:chExt cx="0" cy="0"/>
        </a:xfrm>
      </p:grpSpPr>
      <p:grpSp>
        <p:nvGrpSpPr>
          <p:cNvPr id="16" name="Group 16"/>
          <p:cNvGrpSpPr/>
          <p:nvPr/>
        </p:nvGrpSpPr>
        <p:grpSpPr>
          <a:xfrm>
            <a:off x="381000" y="491823"/>
            <a:ext cx="6096000" cy="1222677"/>
            <a:chOff x="0" y="0"/>
            <a:chExt cx="1099299" cy="434650"/>
          </a:xfrm>
        </p:grpSpPr>
        <p:sp>
          <p:nvSpPr>
            <p:cNvPr id="17" name="Freeform 17"/>
            <p:cNvSpPr/>
            <p:nvPr/>
          </p:nvSpPr>
          <p:spPr>
            <a:xfrm>
              <a:off x="0" y="0"/>
              <a:ext cx="1099299" cy="434650"/>
            </a:xfrm>
            <a:custGeom>
              <a:avLst/>
              <a:gdLst/>
              <a:ahLst/>
              <a:cxnLst/>
              <a:rect l="l" t="t" r="r" b="b"/>
              <a:pathLst>
                <a:path w="1099299" h="434650">
                  <a:moveTo>
                    <a:pt x="94597" y="0"/>
                  </a:moveTo>
                  <a:lnTo>
                    <a:pt x="1004702" y="0"/>
                  </a:lnTo>
                  <a:cubicBezTo>
                    <a:pt x="1029791" y="0"/>
                    <a:pt x="1053852" y="9966"/>
                    <a:pt x="1071592" y="27707"/>
                  </a:cubicBezTo>
                  <a:cubicBezTo>
                    <a:pt x="1089333" y="45447"/>
                    <a:pt x="1099299" y="69508"/>
                    <a:pt x="1099299" y="94597"/>
                  </a:cubicBezTo>
                  <a:lnTo>
                    <a:pt x="1099299" y="340053"/>
                  </a:lnTo>
                  <a:cubicBezTo>
                    <a:pt x="1099299" y="365142"/>
                    <a:pt x="1089333" y="389203"/>
                    <a:pt x="1071592" y="406943"/>
                  </a:cubicBezTo>
                  <a:cubicBezTo>
                    <a:pt x="1053852" y="424684"/>
                    <a:pt x="1029791" y="434650"/>
                    <a:pt x="1004702" y="434650"/>
                  </a:cubicBezTo>
                  <a:lnTo>
                    <a:pt x="94597" y="434650"/>
                  </a:lnTo>
                  <a:cubicBezTo>
                    <a:pt x="69508" y="434650"/>
                    <a:pt x="45447" y="424684"/>
                    <a:pt x="27707" y="406943"/>
                  </a:cubicBezTo>
                  <a:cubicBezTo>
                    <a:pt x="9966" y="389203"/>
                    <a:pt x="0" y="365142"/>
                    <a:pt x="0" y="340053"/>
                  </a:cubicBezTo>
                  <a:lnTo>
                    <a:pt x="0" y="94597"/>
                  </a:lnTo>
                  <a:cubicBezTo>
                    <a:pt x="0" y="69508"/>
                    <a:pt x="9966" y="45447"/>
                    <a:pt x="27707" y="27707"/>
                  </a:cubicBezTo>
                  <a:cubicBezTo>
                    <a:pt x="45447" y="9966"/>
                    <a:pt x="69508" y="0"/>
                    <a:pt x="94597" y="0"/>
                  </a:cubicBezTo>
                  <a:close/>
                </a:path>
              </a:pathLst>
            </a:custGeom>
            <a:solidFill>
              <a:srgbClr val="000000">
                <a:alpha val="0"/>
              </a:srgbClr>
            </a:solidFill>
            <a:ln w="47625">
              <a:solidFill>
                <a:srgbClr val="225F44"/>
              </a:solidFill>
            </a:ln>
          </p:spPr>
        </p:sp>
        <p:sp>
          <p:nvSpPr>
            <p:cNvPr id="18" name="TextBox 18"/>
            <p:cNvSpPr txBox="1"/>
            <p:nvPr/>
          </p:nvSpPr>
          <p:spPr>
            <a:xfrm>
              <a:off x="0" y="-47625"/>
              <a:ext cx="812800" cy="860425"/>
            </a:xfrm>
            <a:prstGeom prst="rect">
              <a:avLst/>
            </a:prstGeom>
          </p:spPr>
          <p:txBody>
            <a:bodyPr lIns="50800" tIns="50800" rIns="50800" bIns="50800" rtlCol="0" anchor="ctr"/>
            <a:lstStyle/>
            <a:p>
              <a:pPr algn="ctr">
                <a:lnSpc>
                  <a:spcPts val="3359"/>
                </a:lnSpc>
              </a:pPr>
              <a:endParaRPr/>
            </a:p>
          </p:txBody>
        </p:sp>
      </p:grpSp>
      <p:sp>
        <p:nvSpPr>
          <p:cNvPr id="44" name="TextBox 44"/>
          <p:cNvSpPr txBox="1"/>
          <p:nvPr/>
        </p:nvSpPr>
        <p:spPr>
          <a:xfrm>
            <a:off x="733168" y="491823"/>
            <a:ext cx="10620632" cy="1094467"/>
          </a:xfrm>
          <a:prstGeom prst="rect">
            <a:avLst/>
          </a:prstGeom>
        </p:spPr>
        <p:txBody>
          <a:bodyPr wrap="square" lIns="0" tIns="0" rIns="0" bIns="0" rtlCol="0" anchor="t">
            <a:spAutoFit/>
          </a:bodyPr>
          <a:lstStyle/>
          <a:p>
            <a:pPr marL="0" lvl="0" indent="0" algn="just">
              <a:lnSpc>
                <a:spcPts val="9600"/>
              </a:lnSpc>
              <a:spcBef>
                <a:spcPct val="0"/>
              </a:spcBef>
            </a:pPr>
            <a:r>
              <a:rPr lang="en-US" sz="5400" dirty="0">
                <a:solidFill>
                  <a:srgbClr val="225F44"/>
                </a:solidFill>
                <a:latin typeface="Montserrat"/>
              </a:rPr>
              <a:t>Unit Economics</a:t>
            </a:r>
          </a:p>
        </p:txBody>
      </p:sp>
      <p:pic>
        <p:nvPicPr>
          <p:cNvPr id="51" name="Picture 50">
            <a:extLst>
              <a:ext uri="{FF2B5EF4-FFF2-40B4-BE49-F238E27FC236}">
                <a16:creationId xmlns:a16="http://schemas.microsoft.com/office/drawing/2014/main" id="{C8859362-F18B-B302-E977-F2E9BBBC73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57600" y="2778241"/>
            <a:ext cx="8443452" cy="6146337"/>
          </a:xfrm>
          <a:prstGeom prst="rect">
            <a:avLst/>
          </a:prstGeom>
          <a:ln w="228600" cap="sq" cmpd="thickThin">
            <a:solidFill>
              <a:srgbClr val="000000"/>
            </a:solidFill>
            <a:prstDash val="solid"/>
            <a:miter lim="800000"/>
          </a:ln>
          <a:effectLst>
            <a:innerShdw blurRad="76200">
              <a:srgbClr val="000000"/>
            </a:innerShdw>
          </a:effectLst>
        </p:spPr>
      </p:pic>
      <p:pic>
        <p:nvPicPr>
          <p:cNvPr id="52" name="Picture 51">
            <a:extLst>
              <a:ext uri="{FF2B5EF4-FFF2-40B4-BE49-F238E27FC236}">
                <a16:creationId xmlns:a16="http://schemas.microsoft.com/office/drawing/2014/main" id="{CC094ED3-2836-1635-5A18-DFA91371E724}"/>
              </a:ext>
            </a:extLst>
          </p:cNvPr>
          <p:cNvPicPr>
            <a:picLocks noChangeAspect="1"/>
          </p:cNvPicPr>
          <p:nvPr/>
        </p:nvPicPr>
        <p:blipFill>
          <a:blip r:embed="rId3"/>
          <a:stretch>
            <a:fillRect/>
          </a:stretch>
        </p:blipFill>
        <p:spPr>
          <a:xfrm>
            <a:off x="15646739" y="410020"/>
            <a:ext cx="1905000" cy="190500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6EA"/>
        </a:solidFill>
        <a:effectLst/>
      </p:bgPr>
    </p:bg>
    <p:spTree>
      <p:nvGrpSpPr>
        <p:cNvPr id="1" name=""/>
        <p:cNvGrpSpPr/>
        <p:nvPr/>
      </p:nvGrpSpPr>
      <p:grpSpPr>
        <a:xfrm>
          <a:off x="0" y="0"/>
          <a:ext cx="0" cy="0"/>
          <a:chOff x="0" y="0"/>
          <a:chExt cx="0" cy="0"/>
        </a:xfrm>
      </p:grpSpPr>
      <p:grpSp>
        <p:nvGrpSpPr>
          <p:cNvPr id="2" name="Group 2"/>
          <p:cNvGrpSpPr/>
          <p:nvPr/>
        </p:nvGrpSpPr>
        <p:grpSpPr>
          <a:xfrm>
            <a:off x="1842759" y="1701618"/>
            <a:ext cx="3086100" cy="3787521"/>
            <a:chOff x="0" y="-184735"/>
            <a:chExt cx="812800" cy="997534"/>
          </a:xfrm>
        </p:grpSpPr>
        <p:sp>
          <p:nvSpPr>
            <p:cNvPr id="3" name="Freeform 3"/>
            <p:cNvSpPr/>
            <p:nvPr/>
          </p:nvSpPr>
          <p:spPr>
            <a:xfrm>
              <a:off x="0" y="0"/>
              <a:ext cx="812800" cy="145582"/>
            </a:xfrm>
            <a:custGeom>
              <a:avLst/>
              <a:gdLst/>
              <a:ahLst/>
              <a:cxnLst/>
              <a:rect l="l" t="t" r="r" b="b"/>
              <a:pathLst>
                <a:path w="812800" h="145582">
                  <a:moveTo>
                    <a:pt x="0" y="0"/>
                  </a:moveTo>
                  <a:lnTo>
                    <a:pt x="812800" y="0"/>
                  </a:lnTo>
                  <a:lnTo>
                    <a:pt x="812800" y="145582"/>
                  </a:lnTo>
                  <a:lnTo>
                    <a:pt x="0" y="145582"/>
                  </a:lnTo>
                  <a:close/>
                </a:path>
              </a:pathLst>
            </a:custGeom>
            <a:solidFill>
              <a:srgbClr val="000000">
                <a:alpha val="0"/>
              </a:srgbClr>
            </a:solidFill>
          </p:spPr>
        </p:sp>
        <p:sp>
          <p:nvSpPr>
            <p:cNvPr id="4" name="TextBox 4"/>
            <p:cNvSpPr txBox="1"/>
            <p:nvPr/>
          </p:nvSpPr>
          <p:spPr>
            <a:xfrm>
              <a:off x="0" y="-184735"/>
              <a:ext cx="812800" cy="997534"/>
            </a:xfrm>
            <a:prstGeom prst="rect">
              <a:avLst/>
            </a:prstGeom>
          </p:spPr>
          <p:txBody>
            <a:bodyPr lIns="50800" tIns="50800" rIns="50800" bIns="50800" rtlCol="0" anchor="ctr"/>
            <a:lstStyle/>
            <a:p>
              <a:pPr marL="0" lvl="0" indent="0" algn="ctr">
                <a:lnSpc>
                  <a:spcPts val="2940"/>
                </a:lnSpc>
                <a:spcBef>
                  <a:spcPct val="0"/>
                </a:spcBef>
              </a:pPr>
              <a:r>
                <a:rPr lang="en-US" sz="2100" dirty="0">
                  <a:solidFill>
                    <a:srgbClr val="242424"/>
                  </a:solidFill>
                  <a:latin typeface="Open Sauce Bold"/>
                </a:rPr>
                <a:t>WHY?</a:t>
              </a:r>
            </a:p>
          </p:txBody>
        </p:sp>
      </p:grpSp>
      <p:grpSp>
        <p:nvGrpSpPr>
          <p:cNvPr id="5" name="Group 5"/>
          <p:cNvGrpSpPr/>
          <p:nvPr/>
        </p:nvGrpSpPr>
        <p:grpSpPr>
          <a:xfrm>
            <a:off x="7383322" y="2114647"/>
            <a:ext cx="3086100" cy="552758"/>
            <a:chOff x="0" y="0"/>
            <a:chExt cx="812800" cy="145582"/>
          </a:xfrm>
        </p:grpSpPr>
        <p:sp>
          <p:nvSpPr>
            <p:cNvPr id="6" name="Freeform 6"/>
            <p:cNvSpPr/>
            <p:nvPr/>
          </p:nvSpPr>
          <p:spPr>
            <a:xfrm>
              <a:off x="0" y="0"/>
              <a:ext cx="812800" cy="145582"/>
            </a:xfrm>
            <a:custGeom>
              <a:avLst/>
              <a:gdLst/>
              <a:ahLst/>
              <a:cxnLst/>
              <a:rect l="l" t="t" r="r" b="b"/>
              <a:pathLst>
                <a:path w="812800" h="145582">
                  <a:moveTo>
                    <a:pt x="0" y="0"/>
                  </a:moveTo>
                  <a:lnTo>
                    <a:pt x="812800" y="0"/>
                  </a:lnTo>
                  <a:lnTo>
                    <a:pt x="812800" y="145582"/>
                  </a:lnTo>
                  <a:lnTo>
                    <a:pt x="0" y="145582"/>
                  </a:lnTo>
                  <a:close/>
                </a:path>
              </a:pathLst>
            </a:custGeom>
            <a:solidFill>
              <a:srgbClr val="000000">
                <a:alpha val="0"/>
              </a:srgbClr>
            </a:solidFill>
            <a:ln>
              <a:noFill/>
            </a:ln>
          </p:spPr>
        </p:sp>
        <p:sp>
          <p:nvSpPr>
            <p:cNvPr id="7" name="TextBox 7"/>
            <p:cNvSpPr txBox="1"/>
            <p:nvPr/>
          </p:nvSpPr>
          <p:spPr>
            <a:xfrm>
              <a:off x="0" y="-47625"/>
              <a:ext cx="812800" cy="860425"/>
            </a:xfrm>
            <a:prstGeom prst="rect">
              <a:avLst/>
            </a:prstGeom>
          </p:spPr>
          <p:txBody>
            <a:bodyPr lIns="50800" tIns="50800" rIns="50800" bIns="50800" rtlCol="0" anchor="ctr"/>
            <a:lstStyle/>
            <a:p>
              <a:pPr marL="0" lvl="0" indent="0" algn="ctr">
                <a:lnSpc>
                  <a:spcPts val="2940"/>
                </a:lnSpc>
                <a:spcBef>
                  <a:spcPct val="0"/>
                </a:spcBef>
              </a:pPr>
              <a:r>
                <a:rPr lang="en-US" sz="2100" u="none" dirty="0">
                  <a:solidFill>
                    <a:srgbClr val="242424"/>
                  </a:solidFill>
                  <a:latin typeface="Open Sauce Bold"/>
                </a:rPr>
                <a:t>WHAT?</a:t>
              </a:r>
            </a:p>
          </p:txBody>
        </p:sp>
      </p:grpSp>
      <p:grpSp>
        <p:nvGrpSpPr>
          <p:cNvPr id="8" name="Group 8"/>
          <p:cNvGrpSpPr/>
          <p:nvPr/>
        </p:nvGrpSpPr>
        <p:grpSpPr>
          <a:xfrm>
            <a:off x="13121535" y="1551403"/>
            <a:ext cx="3086100" cy="764877"/>
            <a:chOff x="0" y="0"/>
            <a:chExt cx="812800" cy="145582"/>
          </a:xfrm>
        </p:grpSpPr>
        <p:sp>
          <p:nvSpPr>
            <p:cNvPr id="9" name="Freeform 9"/>
            <p:cNvSpPr/>
            <p:nvPr/>
          </p:nvSpPr>
          <p:spPr>
            <a:xfrm>
              <a:off x="0" y="0"/>
              <a:ext cx="812800" cy="145582"/>
            </a:xfrm>
            <a:custGeom>
              <a:avLst/>
              <a:gdLst/>
              <a:ahLst/>
              <a:cxnLst/>
              <a:rect l="l" t="t" r="r" b="b"/>
              <a:pathLst>
                <a:path w="812800" h="145582">
                  <a:moveTo>
                    <a:pt x="0" y="0"/>
                  </a:moveTo>
                  <a:lnTo>
                    <a:pt x="812800" y="0"/>
                  </a:lnTo>
                  <a:lnTo>
                    <a:pt x="812800" y="145582"/>
                  </a:lnTo>
                  <a:lnTo>
                    <a:pt x="0" y="145582"/>
                  </a:lnTo>
                  <a:close/>
                </a:path>
              </a:pathLst>
            </a:custGeom>
            <a:solidFill>
              <a:srgbClr val="000000">
                <a:alpha val="0"/>
              </a:srgbClr>
            </a:solidFill>
            <a:ln>
              <a:noFill/>
            </a:ln>
          </p:spPr>
        </p:sp>
        <p:sp>
          <p:nvSpPr>
            <p:cNvPr id="10" name="TextBox 10"/>
            <p:cNvSpPr txBox="1"/>
            <p:nvPr/>
          </p:nvSpPr>
          <p:spPr>
            <a:xfrm>
              <a:off x="0" y="-47625"/>
              <a:ext cx="812800" cy="860425"/>
            </a:xfrm>
            <a:prstGeom prst="rect">
              <a:avLst/>
            </a:prstGeom>
          </p:spPr>
          <p:txBody>
            <a:bodyPr lIns="50800" tIns="50800" rIns="50800" bIns="50800" rtlCol="0" anchor="ctr"/>
            <a:lstStyle/>
            <a:p>
              <a:pPr marL="0" lvl="0" indent="0" algn="ctr">
                <a:lnSpc>
                  <a:spcPts val="2940"/>
                </a:lnSpc>
                <a:spcBef>
                  <a:spcPct val="0"/>
                </a:spcBef>
              </a:pPr>
              <a:r>
                <a:rPr lang="en-US" sz="2100" dirty="0">
                  <a:solidFill>
                    <a:srgbClr val="242424"/>
                  </a:solidFill>
                  <a:latin typeface="Open Sauce Bold"/>
                </a:rPr>
                <a:t>HOW?</a:t>
              </a:r>
            </a:p>
          </p:txBody>
        </p:sp>
      </p:grpSp>
      <p:grpSp>
        <p:nvGrpSpPr>
          <p:cNvPr id="15" name="Group 15"/>
          <p:cNvGrpSpPr/>
          <p:nvPr/>
        </p:nvGrpSpPr>
        <p:grpSpPr>
          <a:xfrm>
            <a:off x="6152287" y="3755522"/>
            <a:ext cx="47625" cy="4564126"/>
            <a:chOff x="0" y="0"/>
            <a:chExt cx="12543" cy="1202074"/>
          </a:xfrm>
        </p:grpSpPr>
        <p:sp>
          <p:nvSpPr>
            <p:cNvPr id="16" name="Freeform 16"/>
            <p:cNvSpPr/>
            <p:nvPr/>
          </p:nvSpPr>
          <p:spPr>
            <a:xfrm>
              <a:off x="0" y="0"/>
              <a:ext cx="12543" cy="1202074"/>
            </a:xfrm>
            <a:custGeom>
              <a:avLst/>
              <a:gdLst/>
              <a:ahLst/>
              <a:cxnLst/>
              <a:rect l="l" t="t" r="r" b="b"/>
              <a:pathLst>
                <a:path w="12543" h="1202074">
                  <a:moveTo>
                    <a:pt x="0" y="0"/>
                  </a:moveTo>
                  <a:lnTo>
                    <a:pt x="12543" y="0"/>
                  </a:lnTo>
                  <a:lnTo>
                    <a:pt x="12543" y="1202074"/>
                  </a:lnTo>
                  <a:lnTo>
                    <a:pt x="0" y="1202074"/>
                  </a:lnTo>
                  <a:close/>
                </a:path>
              </a:pathLst>
            </a:custGeom>
            <a:solidFill>
              <a:srgbClr val="FFFFFF"/>
            </a:solidFill>
          </p:spPr>
        </p:sp>
        <p:sp>
          <p:nvSpPr>
            <p:cNvPr id="17" name="TextBox 17"/>
            <p:cNvSpPr txBox="1"/>
            <p:nvPr/>
          </p:nvSpPr>
          <p:spPr>
            <a:xfrm>
              <a:off x="0" y="-47625"/>
              <a:ext cx="812800" cy="860425"/>
            </a:xfrm>
            <a:prstGeom prst="rect">
              <a:avLst/>
            </a:prstGeom>
          </p:spPr>
          <p:txBody>
            <a:bodyPr lIns="50800" tIns="50800" rIns="50800" bIns="50800" rtlCol="0" anchor="ctr"/>
            <a:lstStyle/>
            <a:p>
              <a:pPr algn="ctr">
                <a:lnSpc>
                  <a:spcPts val="3359"/>
                </a:lnSpc>
              </a:pPr>
              <a:endParaRPr/>
            </a:p>
          </p:txBody>
        </p:sp>
      </p:grpSp>
      <p:sp>
        <p:nvSpPr>
          <p:cNvPr id="19" name="TextBox 19"/>
          <p:cNvSpPr txBox="1"/>
          <p:nvPr/>
        </p:nvSpPr>
        <p:spPr>
          <a:xfrm>
            <a:off x="657226" y="4305300"/>
            <a:ext cx="4970383" cy="3919022"/>
          </a:xfrm>
          <a:prstGeom prst="rect">
            <a:avLst/>
          </a:prstGeom>
        </p:spPr>
        <p:txBody>
          <a:bodyPr wrap="square" lIns="0" tIns="0" rIns="0" bIns="0" rtlCol="0" anchor="t">
            <a:spAutoFit/>
          </a:bodyPr>
          <a:lstStyle/>
          <a:p>
            <a:pPr algn="just">
              <a:lnSpc>
                <a:spcPts val="2800"/>
              </a:lnSpc>
              <a:spcBef>
                <a:spcPct val="0"/>
              </a:spcBef>
            </a:pPr>
            <a:r>
              <a:rPr lang="en-US" altLang="en-US" sz="2000" dirty="0">
                <a:latin typeface="Arial" panose="020B0604020202020204" pitchFamily="34" charset="0"/>
                <a:cs typeface="Arial" panose="020B0604020202020204" pitchFamily="34" charset="0"/>
              </a:rPr>
              <a:t>We want to pursue the JEHA business idea because Starting a sustainable clothing business is not just about tapping into a growing market trend; it is about making a meaningful difference in the world. By prioritizing ethical practices, environmental stewardship, and economic viability, you can create a business that is not only successful but also contributes positively to society and the planet </a:t>
            </a:r>
            <a:endParaRPr lang="en-US" altLang="en-US" sz="2000" b="1" dirty="0">
              <a:latin typeface="Arial" panose="020B0604020202020204" pitchFamily="34" charset="0"/>
              <a:cs typeface="Arial" panose="020B0604020202020204" pitchFamily="34" charset="0"/>
            </a:endParaRPr>
          </a:p>
          <a:p>
            <a:pPr marL="0" lvl="0" indent="0" algn="ctr">
              <a:lnSpc>
                <a:spcPts val="2800"/>
              </a:lnSpc>
              <a:spcBef>
                <a:spcPct val="0"/>
              </a:spcBef>
            </a:pPr>
            <a:endParaRPr lang="en-US" sz="2000" dirty="0">
              <a:solidFill>
                <a:srgbClr val="000000"/>
              </a:solidFill>
              <a:latin typeface="Open Sauce"/>
            </a:endParaRPr>
          </a:p>
        </p:txBody>
      </p:sp>
      <p:sp>
        <p:nvSpPr>
          <p:cNvPr id="20" name="TextBox 20"/>
          <p:cNvSpPr txBox="1"/>
          <p:nvPr/>
        </p:nvSpPr>
        <p:spPr>
          <a:xfrm>
            <a:off x="6913928" y="4388836"/>
            <a:ext cx="4115762" cy="3919022"/>
          </a:xfrm>
          <a:prstGeom prst="rect">
            <a:avLst/>
          </a:prstGeom>
        </p:spPr>
        <p:txBody>
          <a:bodyPr lIns="0" tIns="0" rIns="0" bIns="0" rtlCol="0" anchor="t">
            <a:spAutoFit/>
          </a:bodyPr>
          <a:lstStyle/>
          <a:p>
            <a:pPr algn="just">
              <a:lnSpc>
                <a:spcPts val="2800"/>
              </a:lnSpc>
              <a:spcBef>
                <a:spcPct val="0"/>
              </a:spcBef>
            </a:pPr>
            <a:r>
              <a:rPr lang="en-US" altLang="en-US" sz="2000" dirty="0">
                <a:latin typeface="Arial" panose="020B0604020202020204" pitchFamily="34" charset="0"/>
                <a:cs typeface="Arial" panose="020B0604020202020204" pitchFamily="34" charset="0"/>
              </a:rPr>
              <a:t>The JEHA venture focuses on Recycling PET plastic bottles into clothes is a sustainable solution that addresses critical environmental and social issues. By transforming waste into valuable products, the project not only reduces plastic pollution but also promotes a circular economy, paving the way for a more sustainable future in fashion.</a:t>
            </a:r>
            <a:endParaRPr lang="en-US" altLang="en-US" sz="2000" b="1" dirty="0">
              <a:latin typeface="Arial" panose="020B0604020202020204" pitchFamily="34" charset="0"/>
              <a:cs typeface="Arial" panose="020B0604020202020204" pitchFamily="34" charset="0"/>
            </a:endParaRPr>
          </a:p>
          <a:p>
            <a:pPr marL="0" lvl="0" indent="0" algn="ctr">
              <a:lnSpc>
                <a:spcPts val="2800"/>
              </a:lnSpc>
              <a:spcBef>
                <a:spcPct val="0"/>
              </a:spcBef>
            </a:pPr>
            <a:endParaRPr lang="en-US" sz="2000" dirty="0">
              <a:solidFill>
                <a:srgbClr val="000000"/>
              </a:solidFill>
              <a:latin typeface="Open Sauce"/>
            </a:endParaRPr>
          </a:p>
        </p:txBody>
      </p:sp>
      <p:sp>
        <p:nvSpPr>
          <p:cNvPr id="21" name="TextBox 21"/>
          <p:cNvSpPr txBox="1"/>
          <p:nvPr/>
        </p:nvSpPr>
        <p:spPr>
          <a:xfrm>
            <a:off x="12638631" y="4298717"/>
            <a:ext cx="4896893" cy="4278094"/>
          </a:xfrm>
          <a:prstGeom prst="rect">
            <a:avLst/>
          </a:prstGeom>
        </p:spPr>
        <p:txBody>
          <a:bodyPr wrap="square" lIns="0" tIns="0" rIns="0" bIns="0" rtlCol="0" anchor="t">
            <a:spAutoFit/>
          </a:bodyPr>
          <a:lstStyle/>
          <a:p>
            <a:pPr algn="just">
              <a:lnSpc>
                <a:spcPts val="2800"/>
              </a:lnSpc>
              <a:spcBef>
                <a:spcPct val="0"/>
              </a:spcBef>
            </a:pPr>
            <a:r>
              <a:rPr lang="en-US" altLang="en-US" sz="2000" dirty="0">
                <a:latin typeface="Arial" panose="020B0604020202020204" pitchFamily="34" charset="0"/>
                <a:cs typeface="Arial" panose="020B0604020202020204" pitchFamily="34" charset="0"/>
              </a:rPr>
              <a:t>JEHA  addresses The project of recycling PET plastic bottles into clothes addresses significant environmental challenges by reducing plastic waste and lowering resource consumption. By leveraging market demand for sustainable products and exploring various revenue streams, the project not only contributes to environmental sustainability but also establishes a viable and profitable business model</a:t>
            </a:r>
            <a:endParaRPr lang="en-IN" sz="2000" dirty="0">
              <a:latin typeface="Arial" panose="020B0604020202020204" pitchFamily="34" charset="0"/>
              <a:cs typeface="Arial" panose="020B0604020202020204" pitchFamily="34" charset="0"/>
            </a:endParaRPr>
          </a:p>
          <a:p>
            <a:pPr marL="0" lvl="0" indent="0" algn="ctr">
              <a:lnSpc>
                <a:spcPts val="2800"/>
              </a:lnSpc>
              <a:spcBef>
                <a:spcPct val="0"/>
              </a:spcBef>
            </a:pPr>
            <a:r>
              <a:rPr lang="en-US" sz="2000" dirty="0">
                <a:solidFill>
                  <a:srgbClr val="000000"/>
                </a:solidFill>
                <a:latin typeface="Open Sauce"/>
              </a:rPr>
              <a:t>.</a:t>
            </a:r>
          </a:p>
        </p:txBody>
      </p:sp>
      <p:sp>
        <p:nvSpPr>
          <p:cNvPr id="27" name="TextBox 27"/>
          <p:cNvSpPr txBox="1"/>
          <p:nvPr/>
        </p:nvSpPr>
        <p:spPr>
          <a:xfrm>
            <a:off x="235741" y="482419"/>
            <a:ext cx="9386237" cy="1219200"/>
          </a:xfrm>
          <a:prstGeom prst="rect">
            <a:avLst/>
          </a:prstGeom>
        </p:spPr>
        <p:txBody>
          <a:bodyPr lIns="0" tIns="0" rIns="0" bIns="0" rtlCol="0" anchor="t">
            <a:spAutoFit/>
          </a:bodyPr>
          <a:lstStyle/>
          <a:p>
            <a:pPr marL="0" lvl="0" indent="0" algn="l">
              <a:lnSpc>
                <a:spcPts val="9600"/>
              </a:lnSpc>
              <a:spcBef>
                <a:spcPct val="0"/>
              </a:spcBef>
            </a:pPr>
            <a:r>
              <a:rPr lang="en-US" sz="8000" dirty="0">
                <a:solidFill>
                  <a:srgbClr val="225F44"/>
                </a:solidFill>
                <a:latin typeface="Montserrat"/>
              </a:rPr>
              <a:t> Who  We are </a:t>
            </a:r>
          </a:p>
        </p:txBody>
      </p:sp>
      <p:grpSp>
        <p:nvGrpSpPr>
          <p:cNvPr id="28" name="Group 28"/>
          <p:cNvGrpSpPr/>
          <p:nvPr/>
        </p:nvGrpSpPr>
        <p:grpSpPr>
          <a:xfrm>
            <a:off x="235741" y="266863"/>
            <a:ext cx="7071324" cy="1650312"/>
            <a:chOff x="0" y="0"/>
            <a:chExt cx="1862406" cy="434650"/>
          </a:xfrm>
        </p:grpSpPr>
        <p:sp>
          <p:nvSpPr>
            <p:cNvPr id="29" name="Freeform 29"/>
            <p:cNvSpPr/>
            <p:nvPr/>
          </p:nvSpPr>
          <p:spPr>
            <a:xfrm>
              <a:off x="0" y="0"/>
              <a:ext cx="1862406" cy="434650"/>
            </a:xfrm>
            <a:custGeom>
              <a:avLst/>
              <a:gdLst/>
              <a:ahLst/>
              <a:cxnLst/>
              <a:rect l="l" t="t" r="r" b="b"/>
              <a:pathLst>
                <a:path w="1862406" h="434650">
                  <a:moveTo>
                    <a:pt x="55836" y="0"/>
                  </a:moveTo>
                  <a:lnTo>
                    <a:pt x="1806570" y="0"/>
                  </a:lnTo>
                  <a:cubicBezTo>
                    <a:pt x="1821379" y="0"/>
                    <a:pt x="1835581" y="5883"/>
                    <a:pt x="1846052" y="16354"/>
                  </a:cubicBezTo>
                  <a:cubicBezTo>
                    <a:pt x="1856524" y="26826"/>
                    <a:pt x="1862406" y="41028"/>
                    <a:pt x="1862406" y="55836"/>
                  </a:cubicBezTo>
                  <a:lnTo>
                    <a:pt x="1862406" y="378813"/>
                  </a:lnTo>
                  <a:cubicBezTo>
                    <a:pt x="1862406" y="393622"/>
                    <a:pt x="1856524" y="407824"/>
                    <a:pt x="1846052" y="418296"/>
                  </a:cubicBezTo>
                  <a:cubicBezTo>
                    <a:pt x="1835581" y="428767"/>
                    <a:pt x="1821379" y="434650"/>
                    <a:pt x="1806570" y="434650"/>
                  </a:cubicBezTo>
                  <a:lnTo>
                    <a:pt x="55836" y="434650"/>
                  </a:lnTo>
                  <a:cubicBezTo>
                    <a:pt x="41028" y="434650"/>
                    <a:pt x="26826" y="428767"/>
                    <a:pt x="16354" y="418296"/>
                  </a:cubicBezTo>
                  <a:cubicBezTo>
                    <a:pt x="5883" y="407824"/>
                    <a:pt x="0" y="393622"/>
                    <a:pt x="0" y="378813"/>
                  </a:cubicBezTo>
                  <a:lnTo>
                    <a:pt x="0" y="55836"/>
                  </a:lnTo>
                  <a:cubicBezTo>
                    <a:pt x="0" y="41028"/>
                    <a:pt x="5883" y="26826"/>
                    <a:pt x="16354" y="16354"/>
                  </a:cubicBezTo>
                  <a:cubicBezTo>
                    <a:pt x="26826" y="5883"/>
                    <a:pt x="41028" y="0"/>
                    <a:pt x="55836" y="0"/>
                  </a:cubicBezTo>
                  <a:close/>
                </a:path>
              </a:pathLst>
            </a:custGeom>
            <a:solidFill>
              <a:srgbClr val="000000">
                <a:alpha val="0"/>
              </a:srgbClr>
            </a:solidFill>
            <a:ln w="47625">
              <a:solidFill>
                <a:srgbClr val="225F44"/>
              </a:solidFill>
            </a:ln>
          </p:spPr>
        </p:sp>
        <p:sp>
          <p:nvSpPr>
            <p:cNvPr id="30" name="TextBox 30"/>
            <p:cNvSpPr txBox="1"/>
            <p:nvPr/>
          </p:nvSpPr>
          <p:spPr>
            <a:xfrm>
              <a:off x="0" y="-47625"/>
              <a:ext cx="812800" cy="860425"/>
            </a:xfrm>
            <a:prstGeom prst="rect">
              <a:avLst/>
            </a:prstGeom>
          </p:spPr>
          <p:txBody>
            <a:bodyPr lIns="50800" tIns="50800" rIns="50800" bIns="50800" rtlCol="0" anchor="ctr"/>
            <a:lstStyle/>
            <a:p>
              <a:pPr algn="ctr">
                <a:lnSpc>
                  <a:spcPts val="3359"/>
                </a:lnSpc>
              </a:pPr>
              <a:endParaRPr/>
            </a:p>
          </p:txBody>
        </p:sp>
      </p:grpSp>
      <p:grpSp>
        <p:nvGrpSpPr>
          <p:cNvPr id="31" name="Group 31"/>
          <p:cNvGrpSpPr/>
          <p:nvPr/>
        </p:nvGrpSpPr>
        <p:grpSpPr>
          <a:xfrm>
            <a:off x="11935271" y="3755522"/>
            <a:ext cx="47625" cy="4564126"/>
            <a:chOff x="0" y="0"/>
            <a:chExt cx="12543" cy="1202074"/>
          </a:xfrm>
        </p:grpSpPr>
        <p:sp>
          <p:nvSpPr>
            <p:cNvPr id="32" name="Freeform 32"/>
            <p:cNvSpPr/>
            <p:nvPr/>
          </p:nvSpPr>
          <p:spPr>
            <a:xfrm>
              <a:off x="0" y="0"/>
              <a:ext cx="12543" cy="1202074"/>
            </a:xfrm>
            <a:custGeom>
              <a:avLst/>
              <a:gdLst/>
              <a:ahLst/>
              <a:cxnLst/>
              <a:rect l="l" t="t" r="r" b="b"/>
              <a:pathLst>
                <a:path w="12543" h="1202074">
                  <a:moveTo>
                    <a:pt x="0" y="0"/>
                  </a:moveTo>
                  <a:lnTo>
                    <a:pt x="12543" y="0"/>
                  </a:lnTo>
                  <a:lnTo>
                    <a:pt x="12543" y="1202074"/>
                  </a:lnTo>
                  <a:lnTo>
                    <a:pt x="0" y="1202074"/>
                  </a:lnTo>
                  <a:close/>
                </a:path>
              </a:pathLst>
            </a:custGeom>
            <a:solidFill>
              <a:srgbClr val="FFFFFF"/>
            </a:solidFill>
          </p:spPr>
        </p:sp>
        <p:sp>
          <p:nvSpPr>
            <p:cNvPr id="33" name="TextBox 33"/>
            <p:cNvSpPr txBox="1"/>
            <p:nvPr/>
          </p:nvSpPr>
          <p:spPr>
            <a:xfrm>
              <a:off x="0" y="-47625"/>
              <a:ext cx="812800" cy="860425"/>
            </a:xfrm>
            <a:prstGeom prst="rect">
              <a:avLst/>
            </a:prstGeom>
          </p:spPr>
          <p:txBody>
            <a:bodyPr lIns="50800" tIns="50800" rIns="50800" bIns="50800" rtlCol="0" anchor="ctr"/>
            <a:lstStyle/>
            <a:p>
              <a:pPr algn="ctr">
                <a:lnSpc>
                  <a:spcPts val="3359"/>
                </a:lnSpc>
              </a:pPr>
              <a:endParaRPr/>
            </a:p>
          </p:txBody>
        </p:sp>
      </p:grpSp>
      <p:pic>
        <p:nvPicPr>
          <p:cNvPr id="1028" name="Picture 4">
            <a:extLst>
              <a:ext uri="{FF2B5EF4-FFF2-40B4-BE49-F238E27FC236}">
                <a16:creationId xmlns:a16="http://schemas.microsoft.com/office/drawing/2014/main" id="{43D7EED6-B228-54E6-6BFE-AF4D0E16ED2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997282" y="279008"/>
            <a:ext cx="1966065" cy="196606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nvGrpSpPr>
          <p:cNvPr id="34" name="Group 28">
            <a:extLst>
              <a:ext uri="{FF2B5EF4-FFF2-40B4-BE49-F238E27FC236}">
                <a16:creationId xmlns:a16="http://schemas.microsoft.com/office/drawing/2014/main" id="{A2A1CFCE-17A0-F0C2-FD25-1C093D709EFE}"/>
              </a:ext>
            </a:extLst>
          </p:cNvPr>
          <p:cNvGrpSpPr/>
          <p:nvPr/>
        </p:nvGrpSpPr>
        <p:grpSpPr>
          <a:xfrm>
            <a:off x="2639612" y="3200421"/>
            <a:ext cx="1364459" cy="702107"/>
            <a:chOff x="0" y="0"/>
            <a:chExt cx="1862406" cy="434650"/>
          </a:xfrm>
        </p:grpSpPr>
        <p:sp>
          <p:nvSpPr>
            <p:cNvPr id="35" name="Freeform 29">
              <a:extLst>
                <a:ext uri="{FF2B5EF4-FFF2-40B4-BE49-F238E27FC236}">
                  <a16:creationId xmlns:a16="http://schemas.microsoft.com/office/drawing/2014/main" id="{AE3718D5-84D4-5F3B-11CF-EB9F6CFE42D9}"/>
                </a:ext>
              </a:extLst>
            </p:cNvPr>
            <p:cNvSpPr/>
            <p:nvPr/>
          </p:nvSpPr>
          <p:spPr>
            <a:xfrm>
              <a:off x="0" y="0"/>
              <a:ext cx="1862406" cy="434650"/>
            </a:xfrm>
            <a:custGeom>
              <a:avLst/>
              <a:gdLst/>
              <a:ahLst/>
              <a:cxnLst/>
              <a:rect l="l" t="t" r="r" b="b"/>
              <a:pathLst>
                <a:path w="1862406" h="434650">
                  <a:moveTo>
                    <a:pt x="55836" y="0"/>
                  </a:moveTo>
                  <a:lnTo>
                    <a:pt x="1806570" y="0"/>
                  </a:lnTo>
                  <a:cubicBezTo>
                    <a:pt x="1821379" y="0"/>
                    <a:pt x="1835581" y="5883"/>
                    <a:pt x="1846052" y="16354"/>
                  </a:cubicBezTo>
                  <a:cubicBezTo>
                    <a:pt x="1856524" y="26826"/>
                    <a:pt x="1862406" y="41028"/>
                    <a:pt x="1862406" y="55836"/>
                  </a:cubicBezTo>
                  <a:lnTo>
                    <a:pt x="1862406" y="378813"/>
                  </a:lnTo>
                  <a:cubicBezTo>
                    <a:pt x="1862406" y="393622"/>
                    <a:pt x="1856524" y="407824"/>
                    <a:pt x="1846052" y="418296"/>
                  </a:cubicBezTo>
                  <a:cubicBezTo>
                    <a:pt x="1835581" y="428767"/>
                    <a:pt x="1821379" y="434650"/>
                    <a:pt x="1806570" y="434650"/>
                  </a:cubicBezTo>
                  <a:lnTo>
                    <a:pt x="55836" y="434650"/>
                  </a:lnTo>
                  <a:cubicBezTo>
                    <a:pt x="41028" y="434650"/>
                    <a:pt x="26826" y="428767"/>
                    <a:pt x="16354" y="418296"/>
                  </a:cubicBezTo>
                  <a:cubicBezTo>
                    <a:pt x="5883" y="407824"/>
                    <a:pt x="0" y="393622"/>
                    <a:pt x="0" y="378813"/>
                  </a:cubicBezTo>
                  <a:lnTo>
                    <a:pt x="0" y="55836"/>
                  </a:lnTo>
                  <a:cubicBezTo>
                    <a:pt x="0" y="41028"/>
                    <a:pt x="5883" y="26826"/>
                    <a:pt x="16354" y="16354"/>
                  </a:cubicBezTo>
                  <a:cubicBezTo>
                    <a:pt x="26826" y="5883"/>
                    <a:pt x="41028" y="0"/>
                    <a:pt x="55836" y="0"/>
                  </a:cubicBezTo>
                  <a:close/>
                </a:path>
              </a:pathLst>
            </a:custGeom>
            <a:solidFill>
              <a:srgbClr val="000000">
                <a:alpha val="0"/>
              </a:srgbClr>
            </a:solidFill>
            <a:ln w="47625">
              <a:solidFill>
                <a:srgbClr val="225F44"/>
              </a:solidFill>
            </a:ln>
          </p:spPr>
        </p:sp>
        <p:sp>
          <p:nvSpPr>
            <p:cNvPr id="36" name="TextBox 30">
              <a:extLst>
                <a:ext uri="{FF2B5EF4-FFF2-40B4-BE49-F238E27FC236}">
                  <a16:creationId xmlns:a16="http://schemas.microsoft.com/office/drawing/2014/main" id="{5E3566A6-6B5A-AA38-EAA6-C3EFEA04E2B6}"/>
                </a:ext>
              </a:extLst>
            </p:cNvPr>
            <p:cNvSpPr txBox="1"/>
            <p:nvPr/>
          </p:nvSpPr>
          <p:spPr>
            <a:xfrm>
              <a:off x="0" y="-47625"/>
              <a:ext cx="812800" cy="860425"/>
            </a:xfrm>
            <a:prstGeom prst="rect">
              <a:avLst/>
            </a:prstGeom>
          </p:spPr>
          <p:txBody>
            <a:bodyPr lIns="50800" tIns="50800" rIns="50800" bIns="50800" rtlCol="0" anchor="ctr"/>
            <a:lstStyle/>
            <a:p>
              <a:pPr algn="ctr">
                <a:lnSpc>
                  <a:spcPts val="3359"/>
                </a:lnSpc>
              </a:pPr>
              <a:endParaRPr/>
            </a:p>
          </p:txBody>
        </p:sp>
      </p:grpSp>
      <p:grpSp>
        <p:nvGrpSpPr>
          <p:cNvPr id="37" name="Group 28">
            <a:extLst>
              <a:ext uri="{FF2B5EF4-FFF2-40B4-BE49-F238E27FC236}">
                <a16:creationId xmlns:a16="http://schemas.microsoft.com/office/drawing/2014/main" id="{2F4EA1E0-B4F0-1E46-867C-982DB00BF601}"/>
              </a:ext>
            </a:extLst>
          </p:cNvPr>
          <p:cNvGrpSpPr/>
          <p:nvPr/>
        </p:nvGrpSpPr>
        <p:grpSpPr>
          <a:xfrm>
            <a:off x="8170257" y="3279659"/>
            <a:ext cx="1364459" cy="702107"/>
            <a:chOff x="0" y="0"/>
            <a:chExt cx="1862406" cy="434650"/>
          </a:xfrm>
        </p:grpSpPr>
        <p:sp>
          <p:nvSpPr>
            <p:cNvPr id="38" name="Freeform 29">
              <a:extLst>
                <a:ext uri="{FF2B5EF4-FFF2-40B4-BE49-F238E27FC236}">
                  <a16:creationId xmlns:a16="http://schemas.microsoft.com/office/drawing/2014/main" id="{1CBC3715-7B87-EC73-FB60-A6AAC134970F}"/>
                </a:ext>
              </a:extLst>
            </p:cNvPr>
            <p:cNvSpPr/>
            <p:nvPr/>
          </p:nvSpPr>
          <p:spPr>
            <a:xfrm>
              <a:off x="0" y="0"/>
              <a:ext cx="1862406" cy="434650"/>
            </a:xfrm>
            <a:custGeom>
              <a:avLst/>
              <a:gdLst/>
              <a:ahLst/>
              <a:cxnLst/>
              <a:rect l="l" t="t" r="r" b="b"/>
              <a:pathLst>
                <a:path w="1862406" h="434650">
                  <a:moveTo>
                    <a:pt x="55836" y="0"/>
                  </a:moveTo>
                  <a:lnTo>
                    <a:pt x="1806570" y="0"/>
                  </a:lnTo>
                  <a:cubicBezTo>
                    <a:pt x="1821379" y="0"/>
                    <a:pt x="1835581" y="5883"/>
                    <a:pt x="1846052" y="16354"/>
                  </a:cubicBezTo>
                  <a:cubicBezTo>
                    <a:pt x="1856524" y="26826"/>
                    <a:pt x="1862406" y="41028"/>
                    <a:pt x="1862406" y="55836"/>
                  </a:cubicBezTo>
                  <a:lnTo>
                    <a:pt x="1862406" y="378813"/>
                  </a:lnTo>
                  <a:cubicBezTo>
                    <a:pt x="1862406" y="393622"/>
                    <a:pt x="1856524" y="407824"/>
                    <a:pt x="1846052" y="418296"/>
                  </a:cubicBezTo>
                  <a:cubicBezTo>
                    <a:pt x="1835581" y="428767"/>
                    <a:pt x="1821379" y="434650"/>
                    <a:pt x="1806570" y="434650"/>
                  </a:cubicBezTo>
                  <a:lnTo>
                    <a:pt x="55836" y="434650"/>
                  </a:lnTo>
                  <a:cubicBezTo>
                    <a:pt x="41028" y="434650"/>
                    <a:pt x="26826" y="428767"/>
                    <a:pt x="16354" y="418296"/>
                  </a:cubicBezTo>
                  <a:cubicBezTo>
                    <a:pt x="5883" y="407824"/>
                    <a:pt x="0" y="393622"/>
                    <a:pt x="0" y="378813"/>
                  </a:cubicBezTo>
                  <a:lnTo>
                    <a:pt x="0" y="55836"/>
                  </a:lnTo>
                  <a:cubicBezTo>
                    <a:pt x="0" y="41028"/>
                    <a:pt x="5883" y="26826"/>
                    <a:pt x="16354" y="16354"/>
                  </a:cubicBezTo>
                  <a:cubicBezTo>
                    <a:pt x="26826" y="5883"/>
                    <a:pt x="41028" y="0"/>
                    <a:pt x="55836" y="0"/>
                  </a:cubicBezTo>
                  <a:close/>
                </a:path>
              </a:pathLst>
            </a:custGeom>
            <a:solidFill>
              <a:srgbClr val="000000">
                <a:alpha val="0"/>
              </a:srgbClr>
            </a:solidFill>
            <a:ln w="47625">
              <a:solidFill>
                <a:srgbClr val="225F44"/>
              </a:solidFill>
            </a:ln>
          </p:spPr>
        </p:sp>
        <p:sp>
          <p:nvSpPr>
            <p:cNvPr id="39" name="TextBox 30">
              <a:extLst>
                <a:ext uri="{FF2B5EF4-FFF2-40B4-BE49-F238E27FC236}">
                  <a16:creationId xmlns:a16="http://schemas.microsoft.com/office/drawing/2014/main" id="{D16370EB-2B7F-3D9A-9FEF-837A422ADF3B}"/>
                </a:ext>
              </a:extLst>
            </p:cNvPr>
            <p:cNvSpPr txBox="1"/>
            <p:nvPr/>
          </p:nvSpPr>
          <p:spPr>
            <a:xfrm>
              <a:off x="0" y="-47625"/>
              <a:ext cx="812800" cy="860425"/>
            </a:xfrm>
            <a:prstGeom prst="rect">
              <a:avLst/>
            </a:prstGeom>
          </p:spPr>
          <p:txBody>
            <a:bodyPr lIns="50800" tIns="50800" rIns="50800" bIns="50800" rtlCol="0" anchor="ctr"/>
            <a:lstStyle/>
            <a:p>
              <a:pPr algn="ctr">
                <a:lnSpc>
                  <a:spcPts val="3359"/>
                </a:lnSpc>
              </a:pPr>
              <a:endParaRPr/>
            </a:p>
          </p:txBody>
        </p:sp>
      </p:grpSp>
      <p:grpSp>
        <p:nvGrpSpPr>
          <p:cNvPr id="40" name="Group 28">
            <a:extLst>
              <a:ext uri="{FF2B5EF4-FFF2-40B4-BE49-F238E27FC236}">
                <a16:creationId xmlns:a16="http://schemas.microsoft.com/office/drawing/2014/main" id="{F94D7CFF-A0E0-3C7A-C095-DC09F4D27E70}"/>
              </a:ext>
            </a:extLst>
          </p:cNvPr>
          <p:cNvGrpSpPr/>
          <p:nvPr/>
        </p:nvGrpSpPr>
        <p:grpSpPr>
          <a:xfrm>
            <a:off x="13993610" y="3234599"/>
            <a:ext cx="1364459" cy="702107"/>
            <a:chOff x="0" y="0"/>
            <a:chExt cx="1862406" cy="434650"/>
          </a:xfrm>
        </p:grpSpPr>
        <p:sp>
          <p:nvSpPr>
            <p:cNvPr id="41" name="Freeform 29">
              <a:extLst>
                <a:ext uri="{FF2B5EF4-FFF2-40B4-BE49-F238E27FC236}">
                  <a16:creationId xmlns:a16="http://schemas.microsoft.com/office/drawing/2014/main" id="{C39B6538-2DB3-898E-9E32-0B955405F552}"/>
                </a:ext>
              </a:extLst>
            </p:cNvPr>
            <p:cNvSpPr/>
            <p:nvPr/>
          </p:nvSpPr>
          <p:spPr>
            <a:xfrm>
              <a:off x="0" y="0"/>
              <a:ext cx="1862406" cy="434650"/>
            </a:xfrm>
            <a:custGeom>
              <a:avLst/>
              <a:gdLst/>
              <a:ahLst/>
              <a:cxnLst/>
              <a:rect l="l" t="t" r="r" b="b"/>
              <a:pathLst>
                <a:path w="1862406" h="434650">
                  <a:moveTo>
                    <a:pt x="55836" y="0"/>
                  </a:moveTo>
                  <a:lnTo>
                    <a:pt x="1806570" y="0"/>
                  </a:lnTo>
                  <a:cubicBezTo>
                    <a:pt x="1821379" y="0"/>
                    <a:pt x="1835581" y="5883"/>
                    <a:pt x="1846052" y="16354"/>
                  </a:cubicBezTo>
                  <a:cubicBezTo>
                    <a:pt x="1856524" y="26826"/>
                    <a:pt x="1862406" y="41028"/>
                    <a:pt x="1862406" y="55836"/>
                  </a:cubicBezTo>
                  <a:lnTo>
                    <a:pt x="1862406" y="378813"/>
                  </a:lnTo>
                  <a:cubicBezTo>
                    <a:pt x="1862406" y="393622"/>
                    <a:pt x="1856524" y="407824"/>
                    <a:pt x="1846052" y="418296"/>
                  </a:cubicBezTo>
                  <a:cubicBezTo>
                    <a:pt x="1835581" y="428767"/>
                    <a:pt x="1821379" y="434650"/>
                    <a:pt x="1806570" y="434650"/>
                  </a:cubicBezTo>
                  <a:lnTo>
                    <a:pt x="55836" y="434650"/>
                  </a:lnTo>
                  <a:cubicBezTo>
                    <a:pt x="41028" y="434650"/>
                    <a:pt x="26826" y="428767"/>
                    <a:pt x="16354" y="418296"/>
                  </a:cubicBezTo>
                  <a:cubicBezTo>
                    <a:pt x="5883" y="407824"/>
                    <a:pt x="0" y="393622"/>
                    <a:pt x="0" y="378813"/>
                  </a:cubicBezTo>
                  <a:lnTo>
                    <a:pt x="0" y="55836"/>
                  </a:lnTo>
                  <a:cubicBezTo>
                    <a:pt x="0" y="41028"/>
                    <a:pt x="5883" y="26826"/>
                    <a:pt x="16354" y="16354"/>
                  </a:cubicBezTo>
                  <a:cubicBezTo>
                    <a:pt x="26826" y="5883"/>
                    <a:pt x="41028" y="0"/>
                    <a:pt x="55836" y="0"/>
                  </a:cubicBezTo>
                  <a:close/>
                </a:path>
              </a:pathLst>
            </a:custGeom>
            <a:solidFill>
              <a:srgbClr val="000000">
                <a:alpha val="0"/>
              </a:srgbClr>
            </a:solidFill>
            <a:ln w="47625">
              <a:solidFill>
                <a:srgbClr val="225F44"/>
              </a:solidFill>
            </a:ln>
          </p:spPr>
        </p:sp>
        <p:sp>
          <p:nvSpPr>
            <p:cNvPr id="42" name="TextBox 30">
              <a:extLst>
                <a:ext uri="{FF2B5EF4-FFF2-40B4-BE49-F238E27FC236}">
                  <a16:creationId xmlns:a16="http://schemas.microsoft.com/office/drawing/2014/main" id="{E5391ECA-0BCB-7865-4417-7160E441A95D}"/>
                </a:ext>
              </a:extLst>
            </p:cNvPr>
            <p:cNvSpPr txBox="1"/>
            <p:nvPr/>
          </p:nvSpPr>
          <p:spPr>
            <a:xfrm>
              <a:off x="0" y="-47625"/>
              <a:ext cx="812800" cy="860425"/>
            </a:xfrm>
            <a:prstGeom prst="rect">
              <a:avLst/>
            </a:prstGeom>
          </p:spPr>
          <p:txBody>
            <a:bodyPr lIns="50800" tIns="50800" rIns="50800" bIns="50800" rtlCol="0" anchor="ctr"/>
            <a:lstStyle/>
            <a:p>
              <a:pPr algn="ctr">
                <a:lnSpc>
                  <a:spcPts val="3359"/>
                </a:lnSpc>
              </a:pPr>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F6EA"/>
        </a:solidFill>
        <a:effectLst/>
      </p:bgPr>
    </p:bg>
    <p:spTree>
      <p:nvGrpSpPr>
        <p:cNvPr id="1" name=""/>
        <p:cNvGrpSpPr/>
        <p:nvPr/>
      </p:nvGrpSpPr>
      <p:grpSpPr>
        <a:xfrm>
          <a:off x="0" y="0"/>
          <a:ext cx="0" cy="0"/>
          <a:chOff x="0" y="0"/>
          <a:chExt cx="0" cy="0"/>
        </a:xfrm>
      </p:grpSpPr>
      <p:grpSp>
        <p:nvGrpSpPr>
          <p:cNvPr id="3" name="Group 3"/>
          <p:cNvGrpSpPr/>
          <p:nvPr/>
        </p:nvGrpSpPr>
        <p:grpSpPr>
          <a:xfrm>
            <a:off x="447674" y="396921"/>
            <a:ext cx="6715125" cy="880065"/>
            <a:chOff x="0" y="0"/>
            <a:chExt cx="1082270" cy="434650"/>
          </a:xfrm>
        </p:grpSpPr>
        <p:sp>
          <p:nvSpPr>
            <p:cNvPr id="4" name="Freeform 4"/>
            <p:cNvSpPr/>
            <p:nvPr/>
          </p:nvSpPr>
          <p:spPr>
            <a:xfrm>
              <a:off x="0" y="0"/>
              <a:ext cx="1082270" cy="434650"/>
            </a:xfrm>
            <a:custGeom>
              <a:avLst/>
              <a:gdLst/>
              <a:ahLst/>
              <a:cxnLst/>
              <a:rect l="l" t="t" r="r" b="b"/>
              <a:pathLst>
                <a:path w="1082270" h="434650">
                  <a:moveTo>
                    <a:pt x="96085" y="0"/>
                  </a:moveTo>
                  <a:lnTo>
                    <a:pt x="986185" y="0"/>
                  </a:lnTo>
                  <a:cubicBezTo>
                    <a:pt x="1039251" y="0"/>
                    <a:pt x="1082270" y="43019"/>
                    <a:pt x="1082270" y="96085"/>
                  </a:cubicBezTo>
                  <a:lnTo>
                    <a:pt x="1082270" y="338565"/>
                  </a:lnTo>
                  <a:cubicBezTo>
                    <a:pt x="1082270" y="364048"/>
                    <a:pt x="1072147" y="388488"/>
                    <a:pt x="1054127" y="406507"/>
                  </a:cubicBezTo>
                  <a:cubicBezTo>
                    <a:pt x="1036108" y="424527"/>
                    <a:pt x="1011668" y="434650"/>
                    <a:pt x="986185" y="434650"/>
                  </a:cubicBezTo>
                  <a:lnTo>
                    <a:pt x="96085" y="434650"/>
                  </a:lnTo>
                  <a:cubicBezTo>
                    <a:pt x="43019" y="434650"/>
                    <a:pt x="0" y="391631"/>
                    <a:pt x="0" y="338565"/>
                  </a:cubicBezTo>
                  <a:lnTo>
                    <a:pt x="0" y="96085"/>
                  </a:lnTo>
                  <a:cubicBezTo>
                    <a:pt x="0" y="43019"/>
                    <a:pt x="43019" y="0"/>
                    <a:pt x="96085" y="0"/>
                  </a:cubicBezTo>
                  <a:close/>
                </a:path>
              </a:pathLst>
            </a:custGeom>
            <a:solidFill>
              <a:srgbClr val="FFF6EA"/>
            </a:solidFill>
            <a:ln w="47625">
              <a:solidFill>
                <a:srgbClr val="225F44"/>
              </a:solidFill>
            </a:ln>
          </p:spPr>
        </p:sp>
        <p:sp>
          <p:nvSpPr>
            <p:cNvPr id="5" name="TextBox 5"/>
            <p:cNvSpPr txBox="1"/>
            <p:nvPr/>
          </p:nvSpPr>
          <p:spPr>
            <a:xfrm>
              <a:off x="0" y="-47625"/>
              <a:ext cx="812800" cy="860425"/>
            </a:xfrm>
            <a:prstGeom prst="rect">
              <a:avLst/>
            </a:prstGeom>
          </p:spPr>
          <p:txBody>
            <a:bodyPr lIns="50800" tIns="50800" rIns="50800" bIns="50800" rtlCol="0" anchor="ctr"/>
            <a:lstStyle/>
            <a:p>
              <a:pPr algn="ctr">
                <a:lnSpc>
                  <a:spcPts val="3359"/>
                </a:lnSpc>
              </a:pPr>
              <a:endParaRPr/>
            </a:p>
          </p:txBody>
        </p:sp>
      </p:grpSp>
      <p:sp>
        <p:nvSpPr>
          <p:cNvPr id="10" name="TextBox 10"/>
          <p:cNvSpPr txBox="1"/>
          <p:nvPr/>
        </p:nvSpPr>
        <p:spPr>
          <a:xfrm>
            <a:off x="609600" y="180754"/>
            <a:ext cx="11175836" cy="2363532"/>
          </a:xfrm>
          <a:prstGeom prst="rect">
            <a:avLst/>
          </a:prstGeom>
        </p:spPr>
        <p:txBody>
          <a:bodyPr wrap="square" lIns="0" tIns="0" rIns="0" bIns="0" rtlCol="0" anchor="t">
            <a:spAutoFit/>
          </a:bodyPr>
          <a:lstStyle/>
          <a:p>
            <a:pPr algn="just">
              <a:lnSpc>
                <a:spcPts val="9600"/>
              </a:lnSpc>
              <a:spcBef>
                <a:spcPct val="0"/>
              </a:spcBef>
            </a:pPr>
            <a:r>
              <a:rPr lang="en-US" sz="5400" dirty="0"/>
              <a:t>Go-to-Market Strategy</a:t>
            </a:r>
          </a:p>
          <a:p>
            <a:pPr marL="0" lvl="0" indent="0" algn="just">
              <a:lnSpc>
                <a:spcPts val="9600"/>
              </a:lnSpc>
              <a:spcBef>
                <a:spcPct val="0"/>
              </a:spcBef>
            </a:pPr>
            <a:endParaRPr lang="en-US" sz="5400" dirty="0">
              <a:solidFill>
                <a:srgbClr val="225F44"/>
              </a:solidFill>
              <a:latin typeface="Montserrat"/>
            </a:endParaRPr>
          </a:p>
        </p:txBody>
      </p:sp>
      <p:sp>
        <p:nvSpPr>
          <p:cNvPr id="38" name="Title 14">
            <a:extLst>
              <a:ext uri="{FF2B5EF4-FFF2-40B4-BE49-F238E27FC236}">
                <a16:creationId xmlns:a16="http://schemas.microsoft.com/office/drawing/2014/main" id="{D624405D-C2DE-57F4-2874-9FA0BA76D585}"/>
              </a:ext>
            </a:extLst>
          </p:cNvPr>
          <p:cNvSpPr>
            <a:spLocks noGrp="1"/>
          </p:cNvSpPr>
          <p:nvPr/>
        </p:nvSpPr>
        <p:spPr>
          <a:xfrm>
            <a:off x="736260" y="454791"/>
            <a:ext cx="15773400" cy="652462"/>
          </a:xfrm>
          <a:prstGeom prst="rect">
            <a:avLst/>
          </a:prstGeom>
          <a:noFill/>
        </p:spPr>
        <p:txBody>
          <a:bodyPr vert="horz" lIns="91440" tIns="45720" rIns="91440" bIns="45720"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4400" dirty="0"/>
          </a:p>
        </p:txBody>
      </p:sp>
      <p:sp>
        <p:nvSpPr>
          <p:cNvPr id="39" name="TextBox 7">
            <a:extLst>
              <a:ext uri="{FF2B5EF4-FFF2-40B4-BE49-F238E27FC236}">
                <a16:creationId xmlns:a16="http://schemas.microsoft.com/office/drawing/2014/main" id="{E9E81DF4-47F4-38C1-A7EF-382C9D646191}"/>
              </a:ext>
            </a:extLst>
          </p:cNvPr>
          <p:cNvSpPr txBox="1"/>
          <p:nvPr/>
        </p:nvSpPr>
        <p:spPr>
          <a:xfrm>
            <a:off x="742475" y="1707319"/>
            <a:ext cx="15316200" cy="827919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800" b="1" dirty="0"/>
              <a:t>1</a:t>
            </a:r>
            <a:r>
              <a:rPr lang="en-US" sz="2800" b="1" dirty="0">
                <a:solidFill>
                  <a:srgbClr val="225F44"/>
                </a:solidFill>
              </a:rPr>
              <a:t>. Social Media Presence</a:t>
            </a:r>
          </a:p>
          <a:p>
            <a:pPr>
              <a:buFont typeface="Arial" panose="020B0604020202020204" pitchFamily="34" charset="0"/>
              <a:buChar char="•"/>
            </a:pPr>
            <a:r>
              <a:rPr lang="en-US" sz="2800" b="1" dirty="0">
                <a:solidFill>
                  <a:srgbClr val="225F44"/>
                </a:solidFill>
              </a:rPr>
              <a:t>Platforms</a:t>
            </a:r>
            <a:r>
              <a:rPr lang="en-US" sz="2800" dirty="0">
                <a:solidFill>
                  <a:srgbClr val="225F44"/>
                </a:solidFill>
              </a:rPr>
              <a:t>: Actively use </a:t>
            </a:r>
            <a:r>
              <a:rPr lang="en-US" sz="2800" b="1" dirty="0">
                <a:solidFill>
                  <a:srgbClr val="225F44"/>
                </a:solidFill>
              </a:rPr>
              <a:t>Facebook, Instagram, LinkedIn, and Twitter</a:t>
            </a:r>
            <a:r>
              <a:rPr lang="en-US" sz="2800" dirty="0">
                <a:solidFill>
                  <a:srgbClr val="225F44"/>
                </a:solidFill>
              </a:rPr>
              <a:t> to build brand awareness and engage customers.</a:t>
            </a:r>
          </a:p>
          <a:p>
            <a:pPr>
              <a:buFont typeface="Arial" panose="020B0604020202020204" pitchFamily="34" charset="0"/>
              <a:buChar char="•"/>
            </a:pPr>
            <a:r>
              <a:rPr lang="en-US" sz="2800" b="1" dirty="0">
                <a:solidFill>
                  <a:srgbClr val="225F44"/>
                </a:solidFill>
              </a:rPr>
              <a:t>Content</a:t>
            </a:r>
            <a:r>
              <a:rPr lang="en-US" sz="2800" dirty="0">
                <a:solidFill>
                  <a:srgbClr val="225F44"/>
                </a:solidFill>
              </a:rPr>
              <a:t>: Share posts on sustainability, product features, and customer stories to drive engagement.</a:t>
            </a:r>
          </a:p>
          <a:p>
            <a:r>
              <a:rPr lang="en-US" sz="2800" b="1" dirty="0">
                <a:solidFill>
                  <a:srgbClr val="225F44"/>
                </a:solidFill>
              </a:rPr>
              <a:t>2. Branding Video</a:t>
            </a:r>
          </a:p>
          <a:p>
            <a:pPr>
              <a:buFont typeface="Arial" panose="020B0604020202020204" pitchFamily="34" charset="0"/>
              <a:buChar char="•"/>
            </a:pPr>
            <a:r>
              <a:rPr lang="en-US" sz="2800" b="1" dirty="0">
                <a:solidFill>
                  <a:srgbClr val="225F44"/>
                </a:solidFill>
              </a:rPr>
              <a:t>Key Focus</a:t>
            </a:r>
            <a:r>
              <a:rPr lang="en-US" sz="2800" dirty="0">
                <a:solidFill>
                  <a:srgbClr val="225F44"/>
                </a:solidFill>
              </a:rPr>
              <a:t>: Create a short, engaging video showcasing the brand’s story, eco-conscious values, and affordable fashion.</a:t>
            </a:r>
          </a:p>
          <a:p>
            <a:pPr>
              <a:buFont typeface="Arial" panose="020B0604020202020204" pitchFamily="34" charset="0"/>
              <a:buChar char="•"/>
            </a:pPr>
            <a:r>
              <a:rPr lang="en-US" sz="2800" b="1" dirty="0">
                <a:solidFill>
                  <a:srgbClr val="225F44"/>
                </a:solidFill>
              </a:rPr>
              <a:t>Distribution</a:t>
            </a:r>
            <a:r>
              <a:rPr lang="en-US" sz="2800" dirty="0">
                <a:solidFill>
                  <a:srgbClr val="225F44"/>
                </a:solidFill>
              </a:rPr>
              <a:t>: Share it across social platforms and your website to maximize visibility.</a:t>
            </a:r>
          </a:p>
          <a:p>
            <a:r>
              <a:rPr lang="en-US" sz="2800" b="1" dirty="0">
                <a:solidFill>
                  <a:srgbClr val="225F44"/>
                </a:solidFill>
              </a:rPr>
              <a:t>3. Positioning Statement</a:t>
            </a:r>
          </a:p>
          <a:p>
            <a:pPr>
              <a:buFont typeface="Arial" panose="020B0604020202020204" pitchFamily="34" charset="0"/>
              <a:buChar char="•"/>
            </a:pPr>
            <a:r>
              <a:rPr lang="en-US" sz="2800" b="1" dirty="0">
                <a:solidFill>
                  <a:srgbClr val="225F44"/>
                </a:solidFill>
              </a:rPr>
              <a:t>Product Definition</a:t>
            </a:r>
            <a:r>
              <a:rPr lang="en-US" sz="2800" dirty="0">
                <a:solidFill>
                  <a:srgbClr val="225F44"/>
                </a:solidFill>
              </a:rPr>
              <a:t>: A sustainable fashion brand offering second-hand shoes and clothes.</a:t>
            </a:r>
          </a:p>
          <a:p>
            <a:pPr>
              <a:buFont typeface="Arial" panose="020B0604020202020204" pitchFamily="34" charset="0"/>
              <a:buChar char="•"/>
            </a:pPr>
            <a:r>
              <a:rPr lang="en-US" sz="2800" b="1" dirty="0">
                <a:solidFill>
                  <a:srgbClr val="225F44"/>
                </a:solidFill>
              </a:rPr>
              <a:t>Value Proposition</a:t>
            </a:r>
            <a:r>
              <a:rPr lang="en-US" sz="2800" dirty="0">
                <a:solidFill>
                  <a:srgbClr val="225F44"/>
                </a:solidFill>
              </a:rPr>
              <a:t>: Affordable, stylish, eco-friendly fashion for conscious consumers.</a:t>
            </a:r>
          </a:p>
          <a:p>
            <a:r>
              <a:rPr lang="en-US" sz="2800" b="1" dirty="0">
                <a:solidFill>
                  <a:srgbClr val="225F44"/>
                </a:solidFill>
              </a:rPr>
              <a:t>4. Sales &amp; Distribution Model</a:t>
            </a:r>
          </a:p>
          <a:p>
            <a:pPr>
              <a:buFont typeface="Arial" panose="020B0604020202020204" pitchFamily="34" charset="0"/>
              <a:buChar char="•"/>
            </a:pPr>
            <a:r>
              <a:rPr lang="en-US" sz="2800" b="1" dirty="0">
                <a:solidFill>
                  <a:srgbClr val="225F44"/>
                </a:solidFill>
              </a:rPr>
              <a:t>Sales Channels</a:t>
            </a:r>
            <a:r>
              <a:rPr lang="en-US" sz="2800" dirty="0">
                <a:solidFill>
                  <a:srgbClr val="225F44"/>
                </a:solidFill>
              </a:rPr>
              <a:t>: E-commerce website, social media shops (Instagram, Facebook), third-party platforms (</a:t>
            </a:r>
            <a:r>
              <a:rPr lang="en-US" sz="2800" dirty="0" err="1">
                <a:solidFill>
                  <a:srgbClr val="225F44"/>
                </a:solidFill>
              </a:rPr>
              <a:t>Poshmark</a:t>
            </a:r>
            <a:r>
              <a:rPr lang="en-US" sz="2800" dirty="0">
                <a:solidFill>
                  <a:srgbClr val="225F44"/>
                </a:solidFill>
              </a:rPr>
              <a:t>, eBay), and pop-up stores.</a:t>
            </a:r>
          </a:p>
          <a:p>
            <a:pPr>
              <a:buFont typeface="Arial" panose="020B0604020202020204" pitchFamily="34" charset="0"/>
              <a:buChar char="•"/>
            </a:pPr>
            <a:r>
              <a:rPr lang="en-US" sz="2800" b="1" dirty="0">
                <a:solidFill>
                  <a:srgbClr val="225F44"/>
                </a:solidFill>
              </a:rPr>
              <a:t>Distribution</a:t>
            </a:r>
            <a:r>
              <a:rPr lang="en-US" sz="2800" dirty="0">
                <a:solidFill>
                  <a:srgbClr val="225F44"/>
                </a:solidFill>
              </a:rPr>
              <a:t>: Use eco-friendly logistics and packaging, supported by efficient inventory management.</a:t>
            </a:r>
          </a:p>
          <a:p>
            <a:r>
              <a:rPr lang="en-US" sz="2800" b="1" dirty="0">
                <a:solidFill>
                  <a:srgbClr val="225F44"/>
                </a:solidFill>
              </a:rPr>
              <a:t>5. Action Plan (Next 1 Year)</a:t>
            </a:r>
          </a:p>
          <a:p>
            <a:pPr>
              <a:buFont typeface="Arial" panose="020B0604020202020204" pitchFamily="34" charset="0"/>
              <a:buChar char="•"/>
            </a:pPr>
            <a:r>
              <a:rPr lang="en-US" sz="2800" b="1" dirty="0">
                <a:solidFill>
                  <a:srgbClr val="225F44"/>
                </a:solidFill>
              </a:rPr>
              <a:t>Target</a:t>
            </a:r>
            <a:r>
              <a:rPr lang="en-US" sz="2800" dirty="0">
                <a:solidFill>
                  <a:srgbClr val="225F44"/>
                </a:solidFill>
              </a:rPr>
              <a:t>: Set clear monthly customer acquisition and sales goals.</a:t>
            </a:r>
          </a:p>
          <a:p>
            <a:pPr>
              <a:buFont typeface="Arial" panose="020B0604020202020204" pitchFamily="34" charset="0"/>
              <a:buChar char="•"/>
            </a:pPr>
            <a:r>
              <a:rPr lang="en-US" sz="2800" b="1" dirty="0">
                <a:solidFill>
                  <a:srgbClr val="225F44"/>
                </a:solidFill>
              </a:rPr>
              <a:t>Marketing</a:t>
            </a:r>
            <a:r>
              <a:rPr lang="en-US" sz="2800" dirty="0">
                <a:solidFill>
                  <a:srgbClr val="225F44"/>
                </a:solidFill>
              </a:rPr>
              <a:t>: Run campaigns during key fashion seasons and use referral/loyalty programs to drive growth.</a:t>
            </a:r>
          </a:p>
        </p:txBody>
      </p:sp>
      <p:pic>
        <p:nvPicPr>
          <p:cNvPr id="40" name="Picture 39">
            <a:extLst>
              <a:ext uri="{FF2B5EF4-FFF2-40B4-BE49-F238E27FC236}">
                <a16:creationId xmlns:a16="http://schemas.microsoft.com/office/drawing/2014/main" id="{D0EDC587-1349-57E2-6E28-20C854A4DEE7}"/>
              </a:ext>
            </a:extLst>
          </p:cNvPr>
          <p:cNvPicPr>
            <a:picLocks noChangeAspect="1"/>
          </p:cNvPicPr>
          <p:nvPr/>
        </p:nvPicPr>
        <p:blipFill>
          <a:blip r:embed="rId2"/>
          <a:stretch>
            <a:fillRect/>
          </a:stretch>
        </p:blipFill>
        <p:spPr>
          <a:xfrm>
            <a:off x="15646739" y="410020"/>
            <a:ext cx="1905000" cy="190500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225F44"/>
        </a:solidFill>
        <a:effectLst/>
      </p:bgPr>
    </p:bg>
    <p:spTree>
      <p:nvGrpSpPr>
        <p:cNvPr id="1" name=""/>
        <p:cNvGrpSpPr/>
        <p:nvPr/>
      </p:nvGrpSpPr>
      <p:grpSpPr>
        <a:xfrm>
          <a:off x="0" y="0"/>
          <a:ext cx="0" cy="0"/>
          <a:chOff x="0" y="0"/>
          <a:chExt cx="0" cy="0"/>
        </a:xfrm>
      </p:grpSpPr>
      <p:sp>
        <p:nvSpPr>
          <p:cNvPr id="28" name="Title 3">
            <a:extLst>
              <a:ext uri="{FF2B5EF4-FFF2-40B4-BE49-F238E27FC236}">
                <a16:creationId xmlns:a16="http://schemas.microsoft.com/office/drawing/2014/main" id="{81596FE8-134B-42C6-AEA2-AA21D93A48CC}"/>
              </a:ext>
            </a:extLst>
          </p:cNvPr>
          <p:cNvSpPr txBox="1">
            <a:spLocks/>
          </p:cNvSpPr>
          <p:nvPr/>
        </p:nvSpPr>
        <p:spPr>
          <a:xfrm>
            <a:off x="381000" y="342900"/>
            <a:ext cx="6787299" cy="1266401"/>
          </a:xfrm>
          <a:prstGeom prst="rect">
            <a:avLst/>
          </a:prstGeom>
        </p:spPr>
        <p:txBody>
          <a:bodyPr vert="horz" lIns="137160" tIns="68580" rIns="137160" bIns="68580" rtlCol="0" anchor="ctr">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3000" dirty="0">
                <a:solidFill>
                  <a:prstClr val="black"/>
                </a:solidFill>
                <a:latin typeface="Raleway"/>
              </a:rPr>
              <a:t>  </a:t>
            </a:r>
            <a:r>
              <a:rPr lang="en-GB" sz="6000" dirty="0">
                <a:solidFill>
                  <a:srgbClr val="C00000"/>
                </a:solidFill>
                <a:latin typeface="Antonio Bold"/>
                <a:ea typeface="+mn-ea"/>
                <a:cs typeface="+mn-cs"/>
              </a:rPr>
              <a:t>Sales Plan</a:t>
            </a:r>
            <a:endParaRPr lang="en-US" sz="6000" dirty="0">
              <a:solidFill>
                <a:srgbClr val="C00000"/>
              </a:solidFill>
              <a:latin typeface="Antonio Bold"/>
              <a:ea typeface="+mn-ea"/>
              <a:cs typeface="+mn-cs"/>
            </a:endParaRPr>
          </a:p>
        </p:txBody>
      </p:sp>
      <p:sp>
        <p:nvSpPr>
          <p:cNvPr id="29" name="TextBox 4">
            <a:extLst>
              <a:ext uri="{FF2B5EF4-FFF2-40B4-BE49-F238E27FC236}">
                <a16:creationId xmlns:a16="http://schemas.microsoft.com/office/drawing/2014/main" id="{FB18B326-2996-2755-62C9-CA6CC0BEE16C}"/>
              </a:ext>
            </a:extLst>
          </p:cNvPr>
          <p:cNvSpPr txBox="1"/>
          <p:nvPr/>
        </p:nvSpPr>
        <p:spPr>
          <a:xfrm>
            <a:off x="738719" y="1754761"/>
            <a:ext cx="9144000" cy="52322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2800" b="1" dirty="0">
                <a:solidFill>
                  <a:schemeClr val="bg2">
                    <a:lumMod val="75000"/>
                  </a:schemeClr>
                </a:solidFill>
                <a:latin typeface="Raleway"/>
              </a:rPr>
              <a:t>Customer Sales Funnel</a:t>
            </a:r>
            <a:endParaRPr lang="en-US" sz="2800" b="1" dirty="0">
              <a:solidFill>
                <a:schemeClr val="bg2">
                  <a:lumMod val="75000"/>
                </a:schemeClr>
              </a:solidFill>
              <a:latin typeface="Raleway"/>
            </a:endParaRPr>
          </a:p>
        </p:txBody>
      </p:sp>
      <p:grpSp>
        <p:nvGrpSpPr>
          <p:cNvPr id="32" name="Group 3">
            <a:extLst>
              <a:ext uri="{FF2B5EF4-FFF2-40B4-BE49-F238E27FC236}">
                <a16:creationId xmlns:a16="http://schemas.microsoft.com/office/drawing/2014/main" id="{6DED4F7D-7706-E850-801D-E59847E5423D}"/>
              </a:ext>
            </a:extLst>
          </p:cNvPr>
          <p:cNvGrpSpPr/>
          <p:nvPr/>
        </p:nvGrpSpPr>
        <p:grpSpPr>
          <a:xfrm>
            <a:off x="381000" y="495301"/>
            <a:ext cx="4205534" cy="962076"/>
            <a:chOff x="0" y="0"/>
            <a:chExt cx="1747126" cy="1654252"/>
          </a:xfrm>
        </p:grpSpPr>
        <p:sp>
          <p:nvSpPr>
            <p:cNvPr id="33" name="Freeform 4">
              <a:extLst>
                <a:ext uri="{FF2B5EF4-FFF2-40B4-BE49-F238E27FC236}">
                  <a16:creationId xmlns:a16="http://schemas.microsoft.com/office/drawing/2014/main" id="{2B1C4454-672B-081B-D2E3-DDDFD09D4344}"/>
                </a:ext>
              </a:extLst>
            </p:cNvPr>
            <p:cNvSpPr/>
            <p:nvPr/>
          </p:nvSpPr>
          <p:spPr>
            <a:xfrm>
              <a:off x="0" y="0"/>
              <a:ext cx="1747126" cy="1654252"/>
            </a:xfrm>
            <a:custGeom>
              <a:avLst/>
              <a:gdLst/>
              <a:ahLst/>
              <a:cxnLst/>
              <a:rect l="l" t="t" r="r" b="b"/>
              <a:pathLst>
                <a:path w="1747126" h="1654252">
                  <a:moveTo>
                    <a:pt x="80369" y="0"/>
                  </a:moveTo>
                  <a:lnTo>
                    <a:pt x="1666757" y="0"/>
                  </a:lnTo>
                  <a:cubicBezTo>
                    <a:pt x="1711143" y="0"/>
                    <a:pt x="1747126" y="35982"/>
                    <a:pt x="1747126" y="80369"/>
                  </a:cubicBezTo>
                  <a:lnTo>
                    <a:pt x="1747126" y="1573883"/>
                  </a:lnTo>
                  <a:cubicBezTo>
                    <a:pt x="1747126" y="1618269"/>
                    <a:pt x="1711143" y="1654252"/>
                    <a:pt x="1666757" y="1654252"/>
                  </a:cubicBezTo>
                  <a:lnTo>
                    <a:pt x="80369" y="1654252"/>
                  </a:lnTo>
                  <a:cubicBezTo>
                    <a:pt x="35982" y="1654252"/>
                    <a:pt x="0" y="1618269"/>
                    <a:pt x="0" y="1573883"/>
                  </a:cubicBezTo>
                  <a:lnTo>
                    <a:pt x="0" y="80369"/>
                  </a:lnTo>
                  <a:cubicBezTo>
                    <a:pt x="0" y="35982"/>
                    <a:pt x="35982" y="0"/>
                    <a:pt x="80369" y="0"/>
                  </a:cubicBezTo>
                  <a:close/>
                </a:path>
              </a:pathLst>
            </a:custGeom>
            <a:solidFill>
              <a:srgbClr val="000000">
                <a:alpha val="0"/>
              </a:srgbClr>
            </a:solidFill>
            <a:ln w="47625">
              <a:solidFill>
                <a:srgbClr val="FFFFFF"/>
              </a:solidFill>
            </a:ln>
          </p:spPr>
        </p:sp>
        <p:sp>
          <p:nvSpPr>
            <p:cNvPr id="34" name="TextBox 5">
              <a:extLst>
                <a:ext uri="{FF2B5EF4-FFF2-40B4-BE49-F238E27FC236}">
                  <a16:creationId xmlns:a16="http://schemas.microsoft.com/office/drawing/2014/main" id="{F4E19F27-1376-7A26-687B-7EA4EAF0A459}"/>
                </a:ext>
              </a:extLst>
            </p:cNvPr>
            <p:cNvSpPr txBox="1"/>
            <p:nvPr/>
          </p:nvSpPr>
          <p:spPr>
            <a:xfrm>
              <a:off x="0" y="-47625"/>
              <a:ext cx="812800" cy="860425"/>
            </a:xfrm>
            <a:prstGeom prst="rect">
              <a:avLst/>
            </a:prstGeom>
          </p:spPr>
          <p:txBody>
            <a:bodyPr lIns="50800" tIns="50800" rIns="50800" bIns="50800" rtlCol="0" anchor="ctr"/>
            <a:lstStyle/>
            <a:p>
              <a:pPr algn="ctr">
                <a:lnSpc>
                  <a:spcPts val="3359"/>
                </a:lnSpc>
              </a:pPr>
              <a:endParaRPr/>
            </a:p>
          </p:txBody>
        </p:sp>
      </p:grpSp>
      <p:pic>
        <p:nvPicPr>
          <p:cNvPr id="35" name="Picture 34">
            <a:extLst>
              <a:ext uri="{FF2B5EF4-FFF2-40B4-BE49-F238E27FC236}">
                <a16:creationId xmlns:a16="http://schemas.microsoft.com/office/drawing/2014/main" id="{7682F213-8798-9F89-34FF-10AF8DE3B60C}"/>
              </a:ext>
            </a:extLst>
          </p:cNvPr>
          <p:cNvPicPr>
            <a:picLocks noChangeAspect="1"/>
          </p:cNvPicPr>
          <p:nvPr/>
        </p:nvPicPr>
        <p:blipFill>
          <a:blip r:embed="rId2"/>
          <a:stretch>
            <a:fillRect/>
          </a:stretch>
        </p:blipFill>
        <p:spPr>
          <a:xfrm>
            <a:off x="15646739" y="410020"/>
            <a:ext cx="1905000" cy="1905000"/>
          </a:xfrm>
          <a:prstGeom prst="rect">
            <a:avLst/>
          </a:prstGeom>
        </p:spPr>
      </p:pic>
      <p:graphicFrame>
        <p:nvGraphicFramePr>
          <p:cNvPr id="2" name="Diagramm 2">
            <a:extLst>
              <a:ext uri="{FF2B5EF4-FFF2-40B4-BE49-F238E27FC236}">
                <a16:creationId xmlns:a16="http://schemas.microsoft.com/office/drawing/2014/main" id="{374CB5FB-9A4B-5449-289F-3E83E984D020}"/>
              </a:ext>
            </a:extLst>
          </p:cNvPr>
          <p:cNvGraphicFramePr/>
          <p:nvPr>
            <p:extLst>
              <p:ext uri="{D42A27DB-BD31-4B8C-83A1-F6EECF244321}">
                <p14:modId xmlns:p14="http://schemas.microsoft.com/office/powerpoint/2010/main" val="3146235675"/>
              </p:ext>
            </p:extLst>
          </p:nvPr>
        </p:nvGraphicFramePr>
        <p:xfrm>
          <a:off x="228600" y="3116182"/>
          <a:ext cx="6198428" cy="6324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5" name="Table 4">
            <a:extLst>
              <a:ext uri="{FF2B5EF4-FFF2-40B4-BE49-F238E27FC236}">
                <a16:creationId xmlns:a16="http://schemas.microsoft.com/office/drawing/2014/main" id="{7F3FB788-FBC9-306E-E6D9-893EF3A18536}"/>
              </a:ext>
            </a:extLst>
          </p:cNvPr>
          <p:cNvGraphicFramePr>
            <a:graphicFrameLocks noGrp="1"/>
          </p:cNvGraphicFramePr>
          <p:nvPr>
            <p:extLst>
              <p:ext uri="{D42A27DB-BD31-4B8C-83A1-F6EECF244321}">
                <p14:modId xmlns:p14="http://schemas.microsoft.com/office/powerpoint/2010/main" val="1436966313"/>
              </p:ext>
            </p:extLst>
          </p:nvPr>
        </p:nvGraphicFramePr>
        <p:xfrm>
          <a:off x="6873863" y="3116182"/>
          <a:ext cx="10846139" cy="6065918"/>
        </p:xfrm>
        <a:graphic>
          <a:graphicData uri="http://schemas.openxmlformats.org/drawingml/2006/table">
            <a:tbl>
              <a:tblPr firstRow="1" firstCol="1" bandRow="1"/>
              <a:tblGrid>
                <a:gridCol w="2051924">
                  <a:extLst>
                    <a:ext uri="{9D8B030D-6E8A-4147-A177-3AD203B41FA5}">
                      <a16:colId xmlns:a16="http://schemas.microsoft.com/office/drawing/2014/main" val="3277324850"/>
                    </a:ext>
                  </a:extLst>
                </a:gridCol>
                <a:gridCol w="2107081">
                  <a:extLst>
                    <a:ext uri="{9D8B030D-6E8A-4147-A177-3AD203B41FA5}">
                      <a16:colId xmlns:a16="http://schemas.microsoft.com/office/drawing/2014/main" val="1439075479"/>
                    </a:ext>
                  </a:extLst>
                </a:gridCol>
                <a:gridCol w="2382878">
                  <a:extLst>
                    <a:ext uri="{9D8B030D-6E8A-4147-A177-3AD203B41FA5}">
                      <a16:colId xmlns:a16="http://schemas.microsoft.com/office/drawing/2014/main" val="1532206599"/>
                    </a:ext>
                  </a:extLst>
                </a:gridCol>
                <a:gridCol w="2197175">
                  <a:extLst>
                    <a:ext uri="{9D8B030D-6E8A-4147-A177-3AD203B41FA5}">
                      <a16:colId xmlns:a16="http://schemas.microsoft.com/office/drawing/2014/main" val="4119348806"/>
                    </a:ext>
                  </a:extLst>
                </a:gridCol>
                <a:gridCol w="2107081">
                  <a:extLst>
                    <a:ext uri="{9D8B030D-6E8A-4147-A177-3AD203B41FA5}">
                      <a16:colId xmlns:a16="http://schemas.microsoft.com/office/drawing/2014/main" val="3278110666"/>
                    </a:ext>
                  </a:extLst>
                </a:gridCol>
              </a:tblGrid>
              <a:tr h="441676">
                <a:tc>
                  <a:txBody>
                    <a:bodyPr/>
                    <a:lstStyle/>
                    <a:p>
                      <a:pPr marL="0" marR="0" algn="l" rtl="0" eaLnBrk="1" fontAlgn="t" latinLnBrk="0" hangingPunct="1">
                        <a:lnSpc>
                          <a:spcPct val="107000"/>
                        </a:lnSpc>
                        <a:spcBef>
                          <a:spcPts val="0"/>
                        </a:spcBef>
                        <a:spcAft>
                          <a:spcPts val="800"/>
                        </a:spcAft>
                      </a:pPr>
                      <a:r>
                        <a:rPr lang="en-US" sz="2000" b="1" i="0" u="none" strike="noStrike" kern="1200">
                          <a:solidFill>
                            <a:srgbClr val="FFFFFF"/>
                          </a:solidFill>
                          <a:effectLst/>
                          <a:latin typeface="Calibri" panose="020F0502020204030204" pitchFamily="34" charset="0"/>
                        </a:rPr>
                        <a:t>1</a:t>
                      </a:r>
                      <a:endParaRPr lang="en-US" sz="2000" b="0" i="0" u="none" strike="noStrike">
                        <a:effectLst/>
                        <a:latin typeface="Arial" panose="020B0604020202020204" pitchFamily="34" charset="0"/>
                      </a:endParaRPr>
                    </a:p>
                  </a:txBody>
                  <a:tcPr marL="56491" marR="56491" marT="4185"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FF9933"/>
                    </a:solidFill>
                  </a:tcPr>
                </a:tc>
                <a:tc>
                  <a:txBody>
                    <a:bodyPr/>
                    <a:lstStyle/>
                    <a:p>
                      <a:pPr marL="0" marR="0" algn="l" rtl="0" eaLnBrk="1" fontAlgn="t" latinLnBrk="0" hangingPunct="1">
                        <a:lnSpc>
                          <a:spcPct val="107000"/>
                        </a:lnSpc>
                        <a:spcBef>
                          <a:spcPts val="0"/>
                        </a:spcBef>
                        <a:spcAft>
                          <a:spcPts val="800"/>
                        </a:spcAft>
                      </a:pPr>
                      <a:r>
                        <a:rPr lang="en-US" sz="2000" b="1" i="0" u="none" strike="noStrike" kern="1200">
                          <a:solidFill>
                            <a:srgbClr val="FFFFFF"/>
                          </a:solidFill>
                          <a:effectLst/>
                          <a:latin typeface="Calibri" panose="020F0502020204030204" pitchFamily="34" charset="0"/>
                        </a:rPr>
                        <a:t>2</a:t>
                      </a:r>
                      <a:endParaRPr lang="en-US" sz="2000" b="0" i="0" u="none" strike="noStrike">
                        <a:effectLst/>
                        <a:latin typeface="Arial" panose="020B0604020202020204" pitchFamily="34" charset="0"/>
                      </a:endParaRPr>
                    </a:p>
                  </a:txBody>
                  <a:tcPr marL="56491" marR="56491" marT="4185"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FF9933"/>
                    </a:solidFill>
                  </a:tcPr>
                </a:tc>
                <a:tc>
                  <a:txBody>
                    <a:bodyPr/>
                    <a:lstStyle/>
                    <a:p>
                      <a:pPr marL="0" marR="0" algn="l" rtl="0" eaLnBrk="1" fontAlgn="t" latinLnBrk="0" hangingPunct="1">
                        <a:lnSpc>
                          <a:spcPct val="107000"/>
                        </a:lnSpc>
                        <a:spcBef>
                          <a:spcPts val="0"/>
                        </a:spcBef>
                        <a:spcAft>
                          <a:spcPts val="800"/>
                        </a:spcAft>
                      </a:pPr>
                      <a:r>
                        <a:rPr lang="en-US" sz="2000" b="1" i="0" u="none" strike="noStrike" kern="1200">
                          <a:solidFill>
                            <a:srgbClr val="FFFFFF"/>
                          </a:solidFill>
                          <a:effectLst/>
                          <a:latin typeface="Calibri" panose="020F0502020204030204" pitchFamily="34" charset="0"/>
                        </a:rPr>
                        <a:t>3</a:t>
                      </a:r>
                      <a:endParaRPr lang="en-US" sz="2000" b="0" i="0" u="none" strike="noStrike">
                        <a:effectLst/>
                        <a:latin typeface="Arial" panose="020B0604020202020204" pitchFamily="34" charset="0"/>
                      </a:endParaRPr>
                    </a:p>
                  </a:txBody>
                  <a:tcPr marL="56491" marR="56491" marT="4185"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FF9933"/>
                    </a:solidFill>
                  </a:tcPr>
                </a:tc>
                <a:tc>
                  <a:txBody>
                    <a:bodyPr/>
                    <a:lstStyle/>
                    <a:p>
                      <a:pPr marL="0" marR="0" algn="l" rtl="0" eaLnBrk="1" fontAlgn="t" latinLnBrk="0" hangingPunct="1">
                        <a:lnSpc>
                          <a:spcPct val="107000"/>
                        </a:lnSpc>
                        <a:spcBef>
                          <a:spcPts val="0"/>
                        </a:spcBef>
                        <a:spcAft>
                          <a:spcPts val="800"/>
                        </a:spcAft>
                      </a:pPr>
                      <a:r>
                        <a:rPr lang="en-US" sz="2000" b="1" i="0" u="none" strike="noStrike" kern="1200">
                          <a:solidFill>
                            <a:srgbClr val="FFFFFF"/>
                          </a:solidFill>
                          <a:effectLst/>
                          <a:latin typeface="Calibri" panose="020F0502020204030204" pitchFamily="34" charset="0"/>
                        </a:rPr>
                        <a:t>4</a:t>
                      </a:r>
                      <a:endParaRPr lang="en-US" sz="2000" b="0" i="0" u="none" strike="noStrike">
                        <a:effectLst/>
                        <a:latin typeface="Arial" panose="020B0604020202020204" pitchFamily="34" charset="0"/>
                      </a:endParaRPr>
                    </a:p>
                  </a:txBody>
                  <a:tcPr marL="56491" marR="56491" marT="4185"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FF9933"/>
                    </a:solidFill>
                  </a:tcPr>
                </a:tc>
                <a:tc>
                  <a:txBody>
                    <a:bodyPr/>
                    <a:lstStyle/>
                    <a:p>
                      <a:pPr marL="0" marR="0" algn="l" rtl="0" eaLnBrk="1" fontAlgn="t" latinLnBrk="0" hangingPunct="1">
                        <a:lnSpc>
                          <a:spcPct val="107000"/>
                        </a:lnSpc>
                        <a:spcBef>
                          <a:spcPts val="0"/>
                        </a:spcBef>
                        <a:spcAft>
                          <a:spcPts val="800"/>
                        </a:spcAft>
                      </a:pPr>
                      <a:r>
                        <a:rPr lang="en-US" sz="2000" b="1" i="0" u="none" strike="noStrike" kern="1200">
                          <a:solidFill>
                            <a:srgbClr val="FFFFFF"/>
                          </a:solidFill>
                          <a:effectLst/>
                          <a:latin typeface="Calibri" panose="020F0502020204030204" pitchFamily="34" charset="0"/>
                        </a:rPr>
                        <a:t>5</a:t>
                      </a:r>
                      <a:endParaRPr lang="en-US" sz="2000" b="0" i="0" u="none" strike="noStrike">
                        <a:effectLst/>
                        <a:latin typeface="Arial" panose="020B0604020202020204" pitchFamily="34" charset="0"/>
                      </a:endParaRPr>
                    </a:p>
                  </a:txBody>
                  <a:tcPr marL="56491" marR="56491" marT="4185"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FF9933"/>
                    </a:solidFill>
                  </a:tcPr>
                </a:tc>
                <a:extLst>
                  <a:ext uri="{0D108BD9-81ED-4DB2-BD59-A6C34878D82A}">
                    <a16:rowId xmlns:a16="http://schemas.microsoft.com/office/drawing/2014/main" val="3228912564"/>
                  </a:ext>
                </a:extLst>
              </a:tr>
              <a:tr h="1315682">
                <a:tc>
                  <a:txBody>
                    <a:bodyPr/>
                    <a:lstStyle/>
                    <a:p>
                      <a:pPr marL="0" marR="0" algn="l" rtl="0" eaLnBrk="1" fontAlgn="t" latinLnBrk="0" hangingPunct="1">
                        <a:lnSpc>
                          <a:spcPct val="107000"/>
                        </a:lnSpc>
                        <a:spcBef>
                          <a:spcPts val="0"/>
                        </a:spcBef>
                        <a:spcAft>
                          <a:spcPts val="800"/>
                        </a:spcAft>
                      </a:pPr>
                      <a:r>
                        <a:rPr lang="en-US" sz="2000" b="1" i="0" u="none" strike="noStrike" kern="1200">
                          <a:solidFill>
                            <a:srgbClr val="FFFFFF"/>
                          </a:solidFill>
                          <a:effectLst/>
                          <a:latin typeface="Calibri" panose="020F0502020204030204" pitchFamily="34" charset="0"/>
                        </a:rPr>
                        <a:t>Target Customer Segment (Type)</a:t>
                      </a:r>
                      <a:endParaRPr lang="en-US" sz="2000" b="0" i="0" u="none" strike="noStrike">
                        <a:effectLst/>
                        <a:latin typeface="Arial" panose="020B0604020202020204" pitchFamily="34" charset="0"/>
                      </a:endParaRPr>
                    </a:p>
                  </a:txBody>
                  <a:tcPr marL="56491" marR="56491" marT="4185"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9933"/>
                    </a:solidFill>
                  </a:tcPr>
                </a:tc>
                <a:tc>
                  <a:txBody>
                    <a:bodyPr/>
                    <a:lstStyle/>
                    <a:p>
                      <a:pPr marL="0" marR="0" algn="l" rtl="0" eaLnBrk="1" fontAlgn="t" latinLnBrk="0" hangingPunct="1">
                        <a:lnSpc>
                          <a:spcPct val="107000"/>
                        </a:lnSpc>
                        <a:spcBef>
                          <a:spcPts val="0"/>
                        </a:spcBef>
                        <a:spcAft>
                          <a:spcPts val="800"/>
                        </a:spcAft>
                      </a:pPr>
                      <a:r>
                        <a:rPr lang="en-US" sz="2000" b="0" i="0" u="none" strike="noStrike" kern="1200" dirty="0">
                          <a:solidFill>
                            <a:srgbClr val="000000"/>
                          </a:solidFill>
                          <a:effectLst/>
                          <a:latin typeface="Calibri" panose="020F0502020204030204" pitchFamily="34" charset="0"/>
                        </a:rPr>
                        <a:t>Target Customer Segment  (Number)</a:t>
                      </a:r>
                      <a:endParaRPr lang="en-US" sz="2000" b="0" i="0" u="none" strike="noStrike" dirty="0">
                        <a:effectLst/>
                        <a:latin typeface="Arial" panose="020B0604020202020204" pitchFamily="34" charset="0"/>
                      </a:endParaRPr>
                    </a:p>
                  </a:txBody>
                  <a:tcPr marL="56491" marR="56491" marT="4185"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9933"/>
                    </a:solidFill>
                  </a:tcPr>
                </a:tc>
                <a:tc>
                  <a:txBody>
                    <a:bodyPr/>
                    <a:lstStyle/>
                    <a:p>
                      <a:pPr marL="0" marR="0" algn="l" rtl="0" eaLnBrk="1" fontAlgn="t" latinLnBrk="0" hangingPunct="1">
                        <a:lnSpc>
                          <a:spcPct val="107000"/>
                        </a:lnSpc>
                        <a:spcBef>
                          <a:spcPts val="0"/>
                        </a:spcBef>
                        <a:spcAft>
                          <a:spcPts val="800"/>
                        </a:spcAft>
                      </a:pPr>
                      <a:r>
                        <a:rPr lang="en-US" sz="2000" b="0" i="0" u="none" strike="noStrike" kern="1200" dirty="0">
                          <a:solidFill>
                            <a:srgbClr val="000000"/>
                          </a:solidFill>
                          <a:effectLst/>
                          <a:latin typeface="Calibri" panose="020F0502020204030204" pitchFamily="34" charset="0"/>
                        </a:rPr>
                        <a:t>Channels to be used to attract the target customer segment</a:t>
                      </a:r>
                      <a:endParaRPr lang="en-US" sz="2000" b="0" i="0" u="none" strike="noStrike" dirty="0">
                        <a:effectLst/>
                        <a:latin typeface="Arial" panose="020B0604020202020204" pitchFamily="34" charset="0"/>
                      </a:endParaRPr>
                    </a:p>
                  </a:txBody>
                  <a:tcPr marL="56491" marR="56491" marT="4185"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9933"/>
                    </a:solidFill>
                  </a:tcPr>
                </a:tc>
                <a:tc>
                  <a:txBody>
                    <a:bodyPr/>
                    <a:lstStyle/>
                    <a:p>
                      <a:pPr marL="0" marR="0" algn="l" rtl="0" eaLnBrk="1" fontAlgn="t" latinLnBrk="0" hangingPunct="1">
                        <a:lnSpc>
                          <a:spcPct val="107000"/>
                        </a:lnSpc>
                        <a:spcBef>
                          <a:spcPts val="0"/>
                        </a:spcBef>
                        <a:spcAft>
                          <a:spcPts val="800"/>
                        </a:spcAft>
                      </a:pPr>
                      <a:r>
                        <a:rPr lang="en-US" sz="2000" b="0" i="0" u="none" strike="noStrike" kern="1200">
                          <a:solidFill>
                            <a:srgbClr val="000000"/>
                          </a:solidFill>
                          <a:effectLst/>
                          <a:latin typeface="Calibri" panose="020F0502020204030204" pitchFamily="34" charset="0"/>
                        </a:rPr>
                        <a:t>Estimated number of leads</a:t>
                      </a:r>
                      <a:endParaRPr lang="en-US" sz="2000" b="0" i="0" u="none" strike="noStrike">
                        <a:effectLst/>
                        <a:latin typeface="Arial" panose="020B0604020202020204" pitchFamily="34" charset="0"/>
                      </a:endParaRPr>
                    </a:p>
                  </a:txBody>
                  <a:tcPr marL="56491" marR="56491" marT="4185"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9933"/>
                    </a:solidFill>
                  </a:tcPr>
                </a:tc>
                <a:tc>
                  <a:txBody>
                    <a:bodyPr/>
                    <a:lstStyle/>
                    <a:p>
                      <a:pPr marL="0" marR="0" algn="l" rtl="0" eaLnBrk="1" fontAlgn="t" latinLnBrk="0" hangingPunct="1">
                        <a:lnSpc>
                          <a:spcPct val="107000"/>
                        </a:lnSpc>
                        <a:spcBef>
                          <a:spcPts val="0"/>
                        </a:spcBef>
                        <a:spcAft>
                          <a:spcPts val="800"/>
                        </a:spcAft>
                      </a:pPr>
                      <a:r>
                        <a:rPr lang="en-US" sz="2000" b="0" i="0" u="none" strike="noStrike" kern="1200">
                          <a:solidFill>
                            <a:srgbClr val="000000"/>
                          </a:solidFill>
                          <a:effectLst/>
                          <a:latin typeface="Calibri" panose="020F0502020204030204" pitchFamily="34" charset="0"/>
                        </a:rPr>
                        <a:t>Estimated cost to convert these leads to actual customers</a:t>
                      </a:r>
                      <a:endParaRPr lang="en-US" sz="2000" b="0" i="0" u="none" strike="noStrike">
                        <a:effectLst/>
                        <a:latin typeface="Arial" panose="020B0604020202020204" pitchFamily="34" charset="0"/>
                      </a:endParaRPr>
                    </a:p>
                  </a:txBody>
                  <a:tcPr marL="56491" marR="56491" marT="4185"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9933"/>
                    </a:solidFill>
                  </a:tcPr>
                </a:tc>
                <a:extLst>
                  <a:ext uri="{0D108BD9-81ED-4DB2-BD59-A6C34878D82A}">
                    <a16:rowId xmlns:a16="http://schemas.microsoft.com/office/drawing/2014/main" val="422813902"/>
                  </a:ext>
                </a:extLst>
              </a:tr>
              <a:tr h="1281354">
                <a:tc>
                  <a:txBody>
                    <a:bodyPr/>
                    <a:lstStyle/>
                    <a:p>
                      <a:pPr marL="0" algn="l" rtl="0" eaLnBrk="1" fontAlgn="ctr" latinLnBrk="0" hangingPunct="1">
                        <a:spcBef>
                          <a:spcPts val="0"/>
                        </a:spcBef>
                        <a:spcAft>
                          <a:spcPts val="0"/>
                        </a:spcAft>
                      </a:pPr>
                      <a:r>
                        <a:rPr lang="en-IN" sz="2000" b="1" i="0" u="none" strike="noStrike" kern="1200">
                          <a:solidFill>
                            <a:srgbClr val="FFFFFF"/>
                          </a:solidFill>
                          <a:effectLst/>
                          <a:latin typeface="Calibri" panose="020F0502020204030204" pitchFamily="34" charset="0"/>
                        </a:rPr>
                        <a:t>Millennials interested in sustainability</a:t>
                      </a:r>
                      <a:endParaRPr lang="en-IN" sz="2000" b="0" i="0" u="none" strike="noStrike">
                        <a:effectLst/>
                        <a:latin typeface="Arial" panose="020B0604020202020204" pitchFamily="34" charset="0"/>
                      </a:endParaRPr>
                    </a:p>
                  </a:txBody>
                  <a:tcPr marL="50215" marR="50215" marT="25107" marB="25107"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9933"/>
                    </a:solidFill>
                  </a:tcPr>
                </a:tc>
                <a:tc>
                  <a:txBody>
                    <a:bodyPr/>
                    <a:lstStyle/>
                    <a:p>
                      <a:pPr marL="0" algn="l" rtl="0" eaLnBrk="1" fontAlgn="ctr" latinLnBrk="0" hangingPunct="1">
                        <a:spcBef>
                          <a:spcPts val="0"/>
                        </a:spcBef>
                        <a:spcAft>
                          <a:spcPts val="0"/>
                        </a:spcAft>
                      </a:pPr>
                      <a:r>
                        <a:rPr lang="en-IN" sz="2000" b="0" i="0" u="none" strike="noStrike" kern="1200" dirty="0">
                          <a:solidFill>
                            <a:srgbClr val="000000"/>
                          </a:solidFill>
                          <a:effectLst/>
                          <a:latin typeface="Calibri" panose="020F0502020204030204" pitchFamily="34" charset="0"/>
                        </a:rPr>
                        <a:t>50,000</a:t>
                      </a:r>
                      <a:endParaRPr lang="en-IN" sz="2000" b="0" i="0" u="none" strike="noStrike" dirty="0">
                        <a:effectLst/>
                        <a:latin typeface="Arial" panose="020B0604020202020204" pitchFamily="34" charset="0"/>
                      </a:endParaRPr>
                    </a:p>
                  </a:txBody>
                  <a:tcPr marL="50215" marR="50215" marT="25107" marB="25107"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DEADA"/>
                    </a:solidFill>
                  </a:tcPr>
                </a:tc>
                <a:tc>
                  <a:txBody>
                    <a:bodyPr/>
                    <a:lstStyle/>
                    <a:p>
                      <a:pPr marL="0" algn="l" rtl="0" eaLnBrk="1" fontAlgn="ctr" latinLnBrk="0" hangingPunct="1">
                        <a:spcBef>
                          <a:spcPts val="0"/>
                        </a:spcBef>
                        <a:spcAft>
                          <a:spcPts val="0"/>
                        </a:spcAft>
                      </a:pPr>
                      <a:r>
                        <a:rPr lang="en-US" sz="2000" b="0" i="0" u="none" strike="noStrike" kern="1200">
                          <a:solidFill>
                            <a:srgbClr val="000000"/>
                          </a:solidFill>
                          <a:effectLst/>
                          <a:latin typeface="Calibri" panose="020F0502020204030204" pitchFamily="34" charset="0"/>
                        </a:rPr>
                        <a:t>Instagram, Facebook ads, Google Ads</a:t>
                      </a:r>
                      <a:endParaRPr lang="en-US" sz="2000" b="0" i="0" u="none" strike="noStrike">
                        <a:effectLst/>
                        <a:latin typeface="Arial" panose="020B0604020202020204" pitchFamily="34" charset="0"/>
                      </a:endParaRPr>
                    </a:p>
                  </a:txBody>
                  <a:tcPr marL="50215" marR="50215" marT="25107" marB="25107"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DEADA"/>
                    </a:solidFill>
                  </a:tcPr>
                </a:tc>
                <a:tc>
                  <a:txBody>
                    <a:bodyPr/>
                    <a:lstStyle/>
                    <a:p>
                      <a:pPr marL="0" algn="l" rtl="0" eaLnBrk="1" fontAlgn="ctr" latinLnBrk="0" hangingPunct="1">
                        <a:spcBef>
                          <a:spcPts val="0"/>
                        </a:spcBef>
                        <a:spcAft>
                          <a:spcPts val="0"/>
                        </a:spcAft>
                      </a:pPr>
                      <a:r>
                        <a:rPr lang="en-IN" sz="2000" b="0" i="0" u="none" strike="noStrike" kern="1200">
                          <a:solidFill>
                            <a:srgbClr val="000000"/>
                          </a:solidFill>
                          <a:effectLst/>
                          <a:latin typeface="Calibri" panose="020F0502020204030204" pitchFamily="34" charset="0"/>
                        </a:rPr>
                        <a:t>10,000</a:t>
                      </a:r>
                      <a:endParaRPr lang="en-IN" sz="2000" b="0" i="0" u="none" strike="noStrike">
                        <a:effectLst/>
                        <a:latin typeface="Arial" panose="020B0604020202020204" pitchFamily="34" charset="0"/>
                      </a:endParaRPr>
                    </a:p>
                  </a:txBody>
                  <a:tcPr marL="50215" marR="50215" marT="25107" marB="25107"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DEADA"/>
                    </a:solidFill>
                  </a:tcPr>
                </a:tc>
                <a:tc>
                  <a:txBody>
                    <a:bodyPr/>
                    <a:lstStyle/>
                    <a:p>
                      <a:pPr marL="0" algn="l" rtl="0" eaLnBrk="1" fontAlgn="ctr" latinLnBrk="0" hangingPunct="1">
                        <a:spcBef>
                          <a:spcPts val="0"/>
                        </a:spcBef>
                        <a:spcAft>
                          <a:spcPts val="0"/>
                        </a:spcAft>
                      </a:pPr>
                      <a:r>
                        <a:rPr lang="en-IN" sz="2000" b="0" i="0" u="none" strike="noStrike" kern="1200">
                          <a:solidFill>
                            <a:srgbClr val="000000"/>
                          </a:solidFill>
                          <a:effectLst/>
                          <a:latin typeface="Calibri" panose="020F0502020204030204" pitchFamily="34" charset="0"/>
                        </a:rPr>
                        <a:t>₹2,00,000</a:t>
                      </a:r>
                      <a:endParaRPr lang="en-IN" sz="2000" b="0" i="0" u="none" strike="noStrike">
                        <a:effectLst/>
                        <a:latin typeface="Arial" panose="020B0604020202020204" pitchFamily="34" charset="0"/>
                      </a:endParaRPr>
                    </a:p>
                  </a:txBody>
                  <a:tcPr marL="50215" marR="50215" marT="25107" marB="25107"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DEADA"/>
                    </a:solidFill>
                  </a:tcPr>
                </a:tc>
                <a:extLst>
                  <a:ext uri="{0D108BD9-81ED-4DB2-BD59-A6C34878D82A}">
                    <a16:rowId xmlns:a16="http://schemas.microsoft.com/office/drawing/2014/main" val="3109898076"/>
                  </a:ext>
                </a:extLst>
              </a:tr>
              <a:tr h="1281354">
                <a:tc>
                  <a:txBody>
                    <a:bodyPr/>
                    <a:lstStyle/>
                    <a:p>
                      <a:pPr marL="0" algn="l" rtl="0" eaLnBrk="1" fontAlgn="ctr" latinLnBrk="0" hangingPunct="1">
                        <a:spcBef>
                          <a:spcPts val="0"/>
                        </a:spcBef>
                        <a:spcAft>
                          <a:spcPts val="0"/>
                        </a:spcAft>
                      </a:pPr>
                      <a:r>
                        <a:rPr lang="en-IN" sz="2000" b="1" i="0" u="none" strike="noStrike" kern="1200" dirty="0">
                          <a:solidFill>
                            <a:srgbClr val="FFFFFF"/>
                          </a:solidFill>
                          <a:effectLst/>
                          <a:latin typeface="Calibri" panose="020F0502020204030204" pitchFamily="34" charset="0"/>
                        </a:rPr>
                        <a:t>Environment-conscious professionals</a:t>
                      </a:r>
                      <a:endParaRPr lang="en-IN" sz="2000" b="0" i="0" u="none" strike="noStrike" dirty="0">
                        <a:effectLst/>
                        <a:latin typeface="Arial" panose="020B0604020202020204" pitchFamily="34" charset="0"/>
                      </a:endParaRPr>
                    </a:p>
                  </a:txBody>
                  <a:tcPr marL="50215" marR="50215" marT="25107" marB="25107"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9933"/>
                    </a:solidFill>
                  </a:tcPr>
                </a:tc>
                <a:tc>
                  <a:txBody>
                    <a:bodyPr/>
                    <a:lstStyle/>
                    <a:p>
                      <a:pPr marL="0" algn="l" rtl="0" eaLnBrk="1" fontAlgn="ctr" latinLnBrk="0" hangingPunct="1">
                        <a:spcBef>
                          <a:spcPts val="0"/>
                        </a:spcBef>
                        <a:spcAft>
                          <a:spcPts val="0"/>
                        </a:spcAft>
                      </a:pPr>
                      <a:r>
                        <a:rPr lang="en-IN" sz="2000" b="0" i="0" u="none" strike="noStrike" kern="1200">
                          <a:solidFill>
                            <a:srgbClr val="000000"/>
                          </a:solidFill>
                          <a:effectLst/>
                          <a:latin typeface="Calibri" panose="020F0502020204030204" pitchFamily="34" charset="0"/>
                        </a:rPr>
                        <a:t>10,000</a:t>
                      </a:r>
                      <a:endParaRPr lang="en-IN" sz="2000" b="0" i="0" u="none" strike="noStrike">
                        <a:effectLst/>
                        <a:latin typeface="Arial" panose="020B0604020202020204" pitchFamily="34" charset="0"/>
                      </a:endParaRPr>
                    </a:p>
                  </a:txBody>
                  <a:tcPr marL="50215" marR="50215" marT="25107" marB="25107"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DEADA"/>
                    </a:solidFill>
                  </a:tcPr>
                </a:tc>
                <a:tc>
                  <a:txBody>
                    <a:bodyPr/>
                    <a:lstStyle/>
                    <a:p>
                      <a:pPr marL="0" algn="l" rtl="0" eaLnBrk="1" fontAlgn="ctr" latinLnBrk="0" hangingPunct="1">
                        <a:spcBef>
                          <a:spcPts val="0"/>
                        </a:spcBef>
                        <a:spcAft>
                          <a:spcPts val="0"/>
                        </a:spcAft>
                      </a:pPr>
                      <a:r>
                        <a:rPr lang="en-IN" sz="2000" b="0" i="0" u="none" strike="noStrike" kern="1200">
                          <a:solidFill>
                            <a:srgbClr val="000000"/>
                          </a:solidFill>
                          <a:effectLst/>
                          <a:latin typeface="Calibri" panose="020F0502020204030204" pitchFamily="34" charset="0"/>
                        </a:rPr>
                        <a:t>LinkedIn, email campaigns</a:t>
                      </a:r>
                      <a:endParaRPr lang="en-IN" sz="2000" b="0" i="0" u="none" strike="noStrike">
                        <a:effectLst/>
                        <a:latin typeface="Arial" panose="020B0604020202020204" pitchFamily="34" charset="0"/>
                      </a:endParaRPr>
                    </a:p>
                  </a:txBody>
                  <a:tcPr marL="50215" marR="50215" marT="25107" marB="25107"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DEADA"/>
                    </a:solidFill>
                  </a:tcPr>
                </a:tc>
                <a:tc>
                  <a:txBody>
                    <a:bodyPr/>
                    <a:lstStyle/>
                    <a:p>
                      <a:pPr marL="0" algn="l" rtl="0" eaLnBrk="1" fontAlgn="ctr" latinLnBrk="0" hangingPunct="1">
                        <a:spcBef>
                          <a:spcPts val="0"/>
                        </a:spcBef>
                        <a:spcAft>
                          <a:spcPts val="0"/>
                        </a:spcAft>
                      </a:pPr>
                      <a:r>
                        <a:rPr lang="en-IN" sz="2000" b="0" i="0" u="none" strike="noStrike" kern="1200">
                          <a:solidFill>
                            <a:srgbClr val="000000"/>
                          </a:solidFill>
                          <a:effectLst/>
                          <a:latin typeface="Calibri" panose="020F0502020204030204" pitchFamily="34" charset="0"/>
                        </a:rPr>
                        <a:t>2,000</a:t>
                      </a:r>
                      <a:endParaRPr lang="en-IN" sz="2000" b="0" i="0" u="none" strike="noStrike">
                        <a:effectLst/>
                        <a:latin typeface="Arial" panose="020B0604020202020204" pitchFamily="34" charset="0"/>
                      </a:endParaRPr>
                    </a:p>
                  </a:txBody>
                  <a:tcPr marL="50215" marR="50215" marT="25107" marB="25107"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DEADA"/>
                    </a:solidFill>
                  </a:tcPr>
                </a:tc>
                <a:tc>
                  <a:txBody>
                    <a:bodyPr/>
                    <a:lstStyle/>
                    <a:p>
                      <a:pPr marL="0" algn="l" rtl="0" eaLnBrk="1" fontAlgn="ctr" latinLnBrk="0" hangingPunct="1">
                        <a:spcBef>
                          <a:spcPts val="0"/>
                        </a:spcBef>
                        <a:spcAft>
                          <a:spcPts val="0"/>
                        </a:spcAft>
                      </a:pPr>
                      <a:r>
                        <a:rPr lang="en-IN" sz="2000" b="0" i="0" u="none" strike="noStrike" kern="1200">
                          <a:solidFill>
                            <a:srgbClr val="000000"/>
                          </a:solidFill>
                          <a:effectLst/>
                          <a:latin typeface="Calibri" panose="020F0502020204030204" pitchFamily="34" charset="0"/>
                        </a:rPr>
                        <a:t>₹50,000</a:t>
                      </a:r>
                      <a:endParaRPr lang="en-IN" sz="2000" b="0" i="0" u="none" strike="noStrike">
                        <a:effectLst/>
                        <a:latin typeface="Arial" panose="020B0604020202020204" pitchFamily="34" charset="0"/>
                      </a:endParaRPr>
                    </a:p>
                  </a:txBody>
                  <a:tcPr marL="50215" marR="50215" marT="25107" marB="25107"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DEADA"/>
                    </a:solidFill>
                  </a:tcPr>
                </a:tc>
                <a:extLst>
                  <a:ext uri="{0D108BD9-81ED-4DB2-BD59-A6C34878D82A}">
                    <a16:rowId xmlns:a16="http://schemas.microsoft.com/office/drawing/2014/main" val="1032883591"/>
                  </a:ext>
                </a:extLst>
              </a:tr>
              <a:tr h="872926">
                <a:tc>
                  <a:txBody>
                    <a:bodyPr/>
                    <a:lstStyle/>
                    <a:p>
                      <a:pPr marL="0" algn="l" rtl="0" eaLnBrk="1" fontAlgn="ctr" latinLnBrk="0" hangingPunct="1">
                        <a:spcBef>
                          <a:spcPts val="0"/>
                        </a:spcBef>
                        <a:spcAft>
                          <a:spcPts val="0"/>
                        </a:spcAft>
                      </a:pPr>
                      <a:r>
                        <a:rPr lang="en-IN" sz="2000" b="1" i="0" u="none" strike="noStrike" kern="1200">
                          <a:solidFill>
                            <a:srgbClr val="FFFFFF"/>
                          </a:solidFill>
                          <a:effectLst/>
                          <a:latin typeface="Calibri" panose="020F0502020204030204" pitchFamily="34" charset="0"/>
                        </a:rPr>
                        <a:t>Students</a:t>
                      </a:r>
                      <a:endParaRPr lang="en-IN" sz="2000" b="0" i="0" u="none" strike="noStrike">
                        <a:effectLst/>
                        <a:latin typeface="Arial" panose="020B0604020202020204" pitchFamily="34" charset="0"/>
                      </a:endParaRPr>
                    </a:p>
                  </a:txBody>
                  <a:tcPr marL="50215" marR="50215" marT="25107" marB="25107"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9933"/>
                    </a:solidFill>
                  </a:tcPr>
                </a:tc>
                <a:tc>
                  <a:txBody>
                    <a:bodyPr/>
                    <a:lstStyle/>
                    <a:p>
                      <a:pPr marL="0" algn="l" rtl="0" eaLnBrk="1" fontAlgn="ctr" latinLnBrk="0" hangingPunct="1">
                        <a:spcBef>
                          <a:spcPts val="0"/>
                        </a:spcBef>
                        <a:spcAft>
                          <a:spcPts val="0"/>
                        </a:spcAft>
                      </a:pPr>
                      <a:r>
                        <a:rPr lang="en-IN" sz="2000" b="0" i="0" u="none" strike="noStrike" kern="1200">
                          <a:solidFill>
                            <a:srgbClr val="000000"/>
                          </a:solidFill>
                          <a:effectLst/>
                          <a:latin typeface="Calibri" panose="020F0502020204030204" pitchFamily="34" charset="0"/>
                        </a:rPr>
                        <a:t>20,000</a:t>
                      </a:r>
                      <a:endParaRPr lang="en-IN" sz="2000" b="0" i="0" u="none" strike="noStrike">
                        <a:effectLst/>
                        <a:latin typeface="Arial" panose="020B0604020202020204" pitchFamily="34" charset="0"/>
                      </a:endParaRPr>
                    </a:p>
                  </a:txBody>
                  <a:tcPr marL="50215" marR="50215" marT="25107" marB="25107"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DEADA"/>
                    </a:solidFill>
                  </a:tcPr>
                </a:tc>
                <a:tc>
                  <a:txBody>
                    <a:bodyPr/>
                    <a:lstStyle/>
                    <a:p>
                      <a:pPr marL="0" algn="l" rtl="0" eaLnBrk="1" fontAlgn="ctr" latinLnBrk="0" hangingPunct="1">
                        <a:spcBef>
                          <a:spcPts val="0"/>
                        </a:spcBef>
                        <a:spcAft>
                          <a:spcPts val="0"/>
                        </a:spcAft>
                      </a:pPr>
                      <a:r>
                        <a:rPr lang="en-IN" sz="2000" b="0" i="0" u="none" strike="noStrike" kern="1200">
                          <a:solidFill>
                            <a:srgbClr val="000000"/>
                          </a:solidFill>
                          <a:effectLst/>
                          <a:latin typeface="Calibri" panose="020F0502020204030204" pitchFamily="34" charset="0"/>
                        </a:rPr>
                        <a:t>Campus events, TikTok campaigns</a:t>
                      </a:r>
                      <a:endParaRPr lang="en-IN" sz="2000" b="0" i="0" u="none" strike="noStrike">
                        <a:effectLst/>
                        <a:latin typeface="Arial" panose="020B0604020202020204" pitchFamily="34" charset="0"/>
                      </a:endParaRPr>
                    </a:p>
                  </a:txBody>
                  <a:tcPr marL="50215" marR="50215" marT="25107" marB="25107"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DEADA"/>
                    </a:solidFill>
                  </a:tcPr>
                </a:tc>
                <a:tc>
                  <a:txBody>
                    <a:bodyPr/>
                    <a:lstStyle/>
                    <a:p>
                      <a:pPr marL="0" algn="l" rtl="0" eaLnBrk="1" fontAlgn="ctr" latinLnBrk="0" hangingPunct="1">
                        <a:spcBef>
                          <a:spcPts val="0"/>
                        </a:spcBef>
                        <a:spcAft>
                          <a:spcPts val="0"/>
                        </a:spcAft>
                      </a:pPr>
                      <a:r>
                        <a:rPr lang="en-IN" sz="2000" b="0" i="0" u="none" strike="noStrike" kern="1200">
                          <a:solidFill>
                            <a:srgbClr val="000000"/>
                          </a:solidFill>
                          <a:effectLst/>
                          <a:latin typeface="Calibri" panose="020F0502020204030204" pitchFamily="34" charset="0"/>
                        </a:rPr>
                        <a:t>5,000</a:t>
                      </a:r>
                      <a:endParaRPr lang="en-IN" sz="2000" b="0" i="0" u="none" strike="noStrike">
                        <a:effectLst/>
                        <a:latin typeface="Arial" panose="020B0604020202020204" pitchFamily="34" charset="0"/>
                      </a:endParaRPr>
                    </a:p>
                  </a:txBody>
                  <a:tcPr marL="50215" marR="50215" marT="25107" marB="25107"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DEADA"/>
                    </a:solidFill>
                  </a:tcPr>
                </a:tc>
                <a:tc>
                  <a:txBody>
                    <a:bodyPr/>
                    <a:lstStyle/>
                    <a:p>
                      <a:pPr marL="0" algn="l" rtl="0" eaLnBrk="1" fontAlgn="ctr" latinLnBrk="0" hangingPunct="1">
                        <a:spcBef>
                          <a:spcPts val="0"/>
                        </a:spcBef>
                        <a:spcAft>
                          <a:spcPts val="0"/>
                        </a:spcAft>
                      </a:pPr>
                      <a:r>
                        <a:rPr lang="en-IN" sz="2000" b="0" i="0" u="none" strike="noStrike" kern="1200">
                          <a:solidFill>
                            <a:srgbClr val="000000"/>
                          </a:solidFill>
                          <a:effectLst/>
                          <a:latin typeface="Calibri" panose="020F0502020204030204" pitchFamily="34" charset="0"/>
                        </a:rPr>
                        <a:t>₹1,00,000</a:t>
                      </a:r>
                      <a:endParaRPr lang="en-IN" sz="2000" b="0" i="0" u="none" strike="noStrike">
                        <a:effectLst/>
                        <a:latin typeface="Arial" panose="020B0604020202020204" pitchFamily="34" charset="0"/>
                      </a:endParaRPr>
                    </a:p>
                  </a:txBody>
                  <a:tcPr marL="50215" marR="50215" marT="25107" marB="25107"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DEADA"/>
                    </a:solidFill>
                  </a:tcPr>
                </a:tc>
                <a:extLst>
                  <a:ext uri="{0D108BD9-81ED-4DB2-BD59-A6C34878D82A}">
                    <a16:rowId xmlns:a16="http://schemas.microsoft.com/office/drawing/2014/main" val="3529948716"/>
                  </a:ext>
                </a:extLst>
              </a:tr>
              <a:tr h="872926">
                <a:tc>
                  <a:txBody>
                    <a:bodyPr/>
                    <a:lstStyle/>
                    <a:p>
                      <a:pPr marL="0" algn="l" rtl="0" eaLnBrk="1" fontAlgn="ctr" latinLnBrk="0" hangingPunct="1">
                        <a:spcBef>
                          <a:spcPts val="0"/>
                        </a:spcBef>
                        <a:spcAft>
                          <a:spcPts val="0"/>
                        </a:spcAft>
                      </a:pPr>
                      <a:r>
                        <a:rPr lang="en-IN" sz="2000" b="1" i="0" u="none" strike="noStrike" kern="1200">
                          <a:solidFill>
                            <a:srgbClr val="FFFFFF"/>
                          </a:solidFill>
                          <a:effectLst/>
                          <a:latin typeface="Calibri" panose="020F0502020204030204" pitchFamily="34" charset="0"/>
                        </a:rPr>
                        <a:t>Retail partnerships</a:t>
                      </a:r>
                      <a:endParaRPr lang="en-IN" sz="2000" b="0" i="0" u="none" strike="noStrike">
                        <a:effectLst/>
                        <a:latin typeface="Arial" panose="020B0604020202020204" pitchFamily="34" charset="0"/>
                      </a:endParaRPr>
                    </a:p>
                  </a:txBody>
                  <a:tcPr marL="50215" marR="50215" marT="25107" marB="25107"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9933"/>
                    </a:solidFill>
                  </a:tcPr>
                </a:tc>
                <a:tc>
                  <a:txBody>
                    <a:bodyPr/>
                    <a:lstStyle/>
                    <a:p>
                      <a:pPr marL="0" algn="l" rtl="0" eaLnBrk="1" fontAlgn="ctr" latinLnBrk="0" hangingPunct="1">
                        <a:spcBef>
                          <a:spcPts val="0"/>
                        </a:spcBef>
                        <a:spcAft>
                          <a:spcPts val="0"/>
                        </a:spcAft>
                      </a:pPr>
                      <a:r>
                        <a:rPr lang="en-IN" sz="2000" b="0" i="0" u="none" strike="noStrike" kern="1200">
                          <a:solidFill>
                            <a:srgbClr val="000000"/>
                          </a:solidFill>
                          <a:effectLst/>
                          <a:latin typeface="Calibri" panose="020F0502020204030204" pitchFamily="34" charset="0"/>
                        </a:rPr>
                        <a:t>5 retail partners</a:t>
                      </a:r>
                      <a:endParaRPr lang="en-IN" sz="2000" b="0" i="0" u="none" strike="noStrike">
                        <a:effectLst/>
                        <a:latin typeface="Arial" panose="020B0604020202020204" pitchFamily="34" charset="0"/>
                      </a:endParaRPr>
                    </a:p>
                  </a:txBody>
                  <a:tcPr marL="50215" marR="50215" marT="25107" marB="25107"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DEADA"/>
                    </a:solidFill>
                  </a:tcPr>
                </a:tc>
                <a:tc>
                  <a:txBody>
                    <a:bodyPr/>
                    <a:lstStyle/>
                    <a:p>
                      <a:pPr marL="0" algn="l" rtl="0" eaLnBrk="1" fontAlgn="ctr" latinLnBrk="0" hangingPunct="1">
                        <a:spcBef>
                          <a:spcPts val="0"/>
                        </a:spcBef>
                        <a:spcAft>
                          <a:spcPts val="0"/>
                        </a:spcAft>
                      </a:pPr>
                      <a:r>
                        <a:rPr lang="en-IN" sz="2000" b="0" i="0" u="none" strike="noStrike" kern="1200">
                          <a:solidFill>
                            <a:srgbClr val="000000"/>
                          </a:solidFill>
                          <a:effectLst/>
                          <a:latin typeface="Calibri" panose="020F0502020204030204" pitchFamily="34" charset="0"/>
                        </a:rPr>
                        <a:t>Trade shows, direct outreach</a:t>
                      </a:r>
                      <a:endParaRPr lang="en-IN" sz="2000" b="0" i="0" u="none" strike="noStrike">
                        <a:effectLst/>
                        <a:latin typeface="Arial" panose="020B0604020202020204" pitchFamily="34" charset="0"/>
                      </a:endParaRPr>
                    </a:p>
                  </a:txBody>
                  <a:tcPr marL="50215" marR="50215" marT="25107" marB="25107"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DEADA"/>
                    </a:solidFill>
                  </a:tcPr>
                </a:tc>
                <a:tc>
                  <a:txBody>
                    <a:bodyPr/>
                    <a:lstStyle/>
                    <a:p>
                      <a:pPr marL="0" algn="l" rtl="0" eaLnBrk="1" fontAlgn="ctr" latinLnBrk="0" hangingPunct="1">
                        <a:spcBef>
                          <a:spcPts val="0"/>
                        </a:spcBef>
                        <a:spcAft>
                          <a:spcPts val="0"/>
                        </a:spcAft>
                      </a:pPr>
                      <a:r>
                        <a:rPr lang="en-IN" sz="2000" b="0" i="0" u="none" strike="noStrike" kern="1200">
                          <a:solidFill>
                            <a:srgbClr val="000000"/>
                          </a:solidFill>
                          <a:effectLst/>
                          <a:latin typeface="Calibri" panose="020F0502020204030204" pitchFamily="34" charset="0"/>
                        </a:rPr>
                        <a:t>500 leads</a:t>
                      </a:r>
                      <a:endParaRPr lang="en-IN" sz="2000" b="0" i="0" u="none" strike="noStrike">
                        <a:effectLst/>
                        <a:latin typeface="Arial" panose="020B0604020202020204" pitchFamily="34" charset="0"/>
                      </a:endParaRPr>
                    </a:p>
                  </a:txBody>
                  <a:tcPr marL="50215" marR="50215" marT="25107" marB="25107"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DEADA"/>
                    </a:solidFill>
                  </a:tcPr>
                </a:tc>
                <a:tc>
                  <a:txBody>
                    <a:bodyPr/>
                    <a:lstStyle/>
                    <a:p>
                      <a:pPr marL="0" algn="l" rtl="0" eaLnBrk="1" fontAlgn="ctr" latinLnBrk="0" hangingPunct="1">
                        <a:spcBef>
                          <a:spcPts val="0"/>
                        </a:spcBef>
                        <a:spcAft>
                          <a:spcPts val="0"/>
                        </a:spcAft>
                      </a:pPr>
                      <a:r>
                        <a:rPr lang="en-IN" sz="2000" b="0" i="0" u="none" strike="noStrike" kern="1200" dirty="0">
                          <a:solidFill>
                            <a:srgbClr val="000000"/>
                          </a:solidFill>
                          <a:effectLst/>
                          <a:latin typeface="Calibri" panose="020F0502020204030204" pitchFamily="34" charset="0"/>
                        </a:rPr>
                        <a:t>₹1,50,000</a:t>
                      </a:r>
                      <a:endParaRPr lang="en-IN" sz="2000" b="0" i="0" u="none" strike="noStrike" dirty="0">
                        <a:effectLst/>
                        <a:latin typeface="Arial" panose="020B0604020202020204" pitchFamily="34" charset="0"/>
                      </a:endParaRPr>
                    </a:p>
                  </a:txBody>
                  <a:tcPr marL="50215" marR="50215" marT="25107" marB="25107"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DEADA"/>
                    </a:solidFill>
                  </a:tcPr>
                </a:tc>
                <a:extLst>
                  <a:ext uri="{0D108BD9-81ED-4DB2-BD59-A6C34878D82A}">
                    <a16:rowId xmlns:a16="http://schemas.microsoft.com/office/drawing/2014/main" val="1799429901"/>
                  </a:ext>
                </a:extLst>
              </a:tr>
            </a:tbl>
          </a:graphicData>
        </a:graphic>
      </p:graphicFrame>
      <p:sp>
        <p:nvSpPr>
          <p:cNvPr id="7" name="TextBox 6">
            <a:extLst>
              <a:ext uri="{FF2B5EF4-FFF2-40B4-BE49-F238E27FC236}">
                <a16:creationId xmlns:a16="http://schemas.microsoft.com/office/drawing/2014/main" id="{C1C1D39C-F0D6-04D2-8A7F-2336B41C955B}"/>
              </a:ext>
            </a:extLst>
          </p:cNvPr>
          <p:cNvSpPr txBox="1"/>
          <p:nvPr/>
        </p:nvSpPr>
        <p:spPr>
          <a:xfrm>
            <a:off x="7455239" y="2198557"/>
            <a:ext cx="9144000" cy="523220"/>
          </a:xfrm>
          <a:prstGeom prst="rect">
            <a:avLst/>
          </a:prstGeom>
          <a:noFill/>
        </p:spPr>
        <p:txBody>
          <a:bodyPr wrap="square">
            <a:spAutoFit/>
          </a:bodyPr>
          <a:lstStyle/>
          <a:p>
            <a:r>
              <a:rPr lang="en-GB" sz="2800" b="1" dirty="0">
                <a:solidFill>
                  <a:schemeClr val="bg2">
                    <a:lumMod val="90000"/>
                  </a:schemeClr>
                </a:solidFill>
                <a:latin typeface="Raleway"/>
              </a:rPr>
              <a:t>Customer Acquisition Plan</a:t>
            </a:r>
            <a:endParaRPr lang="en-US" sz="2800" b="1" dirty="0">
              <a:solidFill>
                <a:schemeClr val="bg2">
                  <a:lumMod val="90000"/>
                </a:schemeClr>
              </a:solidFill>
              <a:latin typeface="Raleway"/>
            </a:endParaRPr>
          </a:p>
        </p:txBody>
      </p:sp>
    </p:spTree>
    <p:extLst>
      <p:ext uri="{BB962C8B-B14F-4D97-AF65-F5344CB8AC3E}">
        <p14:creationId xmlns:p14="http://schemas.microsoft.com/office/powerpoint/2010/main" val="15471893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225F44"/>
        </a:solidFill>
        <a:effectLst/>
      </p:bgPr>
    </p:bg>
    <p:spTree>
      <p:nvGrpSpPr>
        <p:cNvPr id="1" name=""/>
        <p:cNvGrpSpPr/>
        <p:nvPr/>
      </p:nvGrpSpPr>
      <p:grpSpPr>
        <a:xfrm>
          <a:off x="0" y="0"/>
          <a:ext cx="0" cy="0"/>
          <a:chOff x="0" y="0"/>
          <a:chExt cx="0" cy="0"/>
        </a:xfrm>
      </p:grpSpPr>
      <p:sp>
        <p:nvSpPr>
          <p:cNvPr id="28" name="TextBox 8">
            <a:extLst>
              <a:ext uri="{FF2B5EF4-FFF2-40B4-BE49-F238E27FC236}">
                <a16:creationId xmlns:a16="http://schemas.microsoft.com/office/drawing/2014/main" id="{1E4CD406-A52C-2AE9-FFEE-6A0AFD921B3A}"/>
              </a:ext>
            </a:extLst>
          </p:cNvPr>
          <p:cNvSpPr txBox="1"/>
          <p:nvPr/>
        </p:nvSpPr>
        <p:spPr>
          <a:xfrm>
            <a:off x="457200" y="1273480"/>
            <a:ext cx="15316200" cy="8678555"/>
          </a:xfrm>
          <a:prstGeom prst="rect">
            <a:avLst/>
          </a:prstGeom>
          <a:solidFill>
            <a:schemeClr val="bg1"/>
          </a:solidFill>
          <a:ln>
            <a:solidFill>
              <a:schemeClr val="bg2">
                <a:lumMod val="50000"/>
              </a:schemeClr>
            </a:solid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700" b="1" dirty="0"/>
              <a:t>How much funds required to reach to the next level of the venture?</a:t>
            </a:r>
          </a:p>
          <a:p>
            <a:pPr marL="428625" indent="-428625">
              <a:buFont typeface="Arial" panose="020B0604020202020204" pitchFamily="34" charset="0"/>
              <a:buChar char="•"/>
            </a:pPr>
            <a:r>
              <a:rPr lang="en-US" sz="2800" dirty="0"/>
              <a:t>To scale </a:t>
            </a:r>
            <a:r>
              <a:rPr lang="en-US" sz="2800" b="1" dirty="0"/>
              <a:t>Revived Goods</a:t>
            </a:r>
            <a:r>
              <a:rPr lang="en-US" sz="2800" dirty="0"/>
              <a:t>, an estimated </a:t>
            </a:r>
            <a:r>
              <a:rPr lang="en-US" sz="2800" b="1" dirty="0"/>
              <a:t>$50,000 - $100,000</a:t>
            </a:r>
            <a:r>
              <a:rPr lang="en-US" sz="2800" dirty="0"/>
              <a:t> may be required. This would cover costs related to expanding online marketing efforts, increasing inventory, improving logistics, hiring key personnel, and boosting brand visibility through influencer partnerships and pop-up stores.</a:t>
            </a:r>
            <a:endParaRPr lang="en-IN" sz="2700" dirty="0"/>
          </a:p>
          <a:p>
            <a:endParaRPr lang="en-IN" sz="2700" dirty="0"/>
          </a:p>
          <a:p>
            <a:r>
              <a:rPr lang="en-IN" sz="2700" b="1" dirty="0"/>
              <a:t>How much have been bootstrapped? If not, why ?</a:t>
            </a:r>
            <a:endParaRPr lang="en-IN" sz="2700" dirty="0"/>
          </a:p>
          <a:p>
            <a:pPr marL="428625" indent="-428625">
              <a:buFont typeface="Arial" panose="020B0604020202020204" pitchFamily="34" charset="0"/>
              <a:buChar char="•"/>
            </a:pPr>
            <a:r>
              <a:rPr lang="en-US" sz="2800" b="1" dirty="0"/>
              <a:t>Revived Goods</a:t>
            </a:r>
            <a:r>
              <a:rPr lang="en-US" sz="2800" dirty="0"/>
              <a:t> has been bootstrapped with approximately </a:t>
            </a:r>
            <a:r>
              <a:rPr lang="en-US" sz="2800" b="1" dirty="0"/>
              <a:t>$10,000</a:t>
            </a:r>
            <a:r>
              <a:rPr lang="en-US" sz="2800" dirty="0"/>
              <a:t>, which has been used for website development, initial inventory, and marketing campaigns. If bootstrapping hasn't fully happened yet, the reason might be to conserve personal savings and mitigate risks until the proof of concept gains more traction.</a:t>
            </a:r>
            <a:endParaRPr lang="en-IN" sz="2700" dirty="0"/>
          </a:p>
          <a:p>
            <a:pPr marL="428625" indent="-428625">
              <a:buFont typeface="Arial" panose="020B0604020202020204" pitchFamily="34" charset="0"/>
              <a:buChar char="•"/>
            </a:pPr>
            <a:endParaRPr lang="en-IN" sz="2700" dirty="0"/>
          </a:p>
          <a:p>
            <a:r>
              <a:rPr lang="en-IN" sz="2700" b="1" dirty="0"/>
              <a:t>How much can be bootstrapped?</a:t>
            </a:r>
          </a:p>
          <a:p>
            <a:pPr marL="428625" indent="-428625">
              <a:buFont typeface="Arial" panose="020B0604020202020204" pitchFamily="34" charset="0"/>
              <a:buChar char="•"/>
            </a:pPr>
            <a:r>
              <a:rPr lang="en-US" sz="2800" dirty="0"/>
              <a:t>Bootstrapping can continue up to </a:t>
            </a:r>
            <a:r>
              <a:rPr lang="en-US" sz="2800" b="1" dirty="0"/>
              <a:t>$15,000 - $20,000</a:t>
            </a:r>
            <a:r>
              <a:rPr lang="en-US" sz="2800" dirty="0"/>
              <a:t> from personal savings or reinvesting profits from early sales. This will help cover operational costs for the next few months without external funding.</a:t>
            </a:r>
            <a:endParaRPr lang="en-IN" sz="2700" dirty="0"/>
          </a:p>
          <a:p>
            <a:endParaRPr lang="en-IN" sz="2700" dirty="0"/>
          </a:p>
          <a:p>
            <a:r>
              <a:rPr lang="en-IN" sz="2700" b="1" dirty="0"/>
              <a:t>How much external funding required? If not, why?</a:t>
            </a:r>
          </a:p>
          <a:p>
            <a:pPr marL="428625" indent="-428625">
              <a:buFont typeface="Arial" panose="020B0604020202020204" pitchFamily="34" charset="0"/>
              <a:buChar char="•"/>
            </a:pPr>
            <a:r>
              <a:rPr lang="en-US" sz="2800" dirty="0"/>
              <a:t>An additional </a:t>
            </a:r>
            <a:r>
              <a:rPr lang="en-US" sz="2800" b="1" dirty="0"/>
              <a:t>$50,000</a:t>
            </a:r>
            <a:r>
              <a:rPr lang="en-US" sz="2800" dirty="0"/>
              <a:t> in external funding would be beneficial to scale operations faster, especially for marketing, inventory expansion, and hiring. If external funding isn't sought yet, it could be due to a preference for bootstrapping to retain full control of the venture or until reaching a more validated market fit.</a:t>
            </a:r>
            <a:endParaRPr lang="en-IN" sz="2700" dirty="0"/>
          </a:p>
        </p:txBody>
      </p:sp>
      <p:sp>
        <p:nvSpPr>
          <p:cNvPr id="29" name="Title 1">
            <a:extLst>
              <a:ext uri="{FF2B5EF4-FFF2-40B4-BE49-F238E27FC236}">
                <a16:creationId xmlns:a16="http://schemas.microsoft.com/office/drawing/2014/main" id="{98D3BFB5-F3EC-4B74-9DA7-84AA6BA58C5E}"/>
              </a:ext>
            </a:extLst>
          </p:cNvPr>
          <p:cNvSpPr txBox="1">
            <a:spLocks/>
          </p:cNvSpPr>
          <p:nvPr/>
        </p:nvSpPr>
        <p:spPr>
          <a:xfrm>
            <a:off x="442452" y="114300"/>
            <a:ext cx="15773400" cy="652462"/>
          </a:xfrm>
          <a:prstGeom prst="rect">
            <a:avLst/>
          </a:prstGeom>
        </p:spPr>
        <p:txBody>
          <a:bodyPr vert="horz" lIns="182880" tIns="91440" rIns="182880" bIns="91440" rtlCol="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6000" b="1" dirty="0">
                <a:solidFill>
                  <a:schemeClr val="bg2">
                    <a:lumMod val="75000"/>
                  </a:schemeClr>
                </a:solidFill>
                <a:latin typeface="Antonio Bold"/>
              </a:rPr>
              <a:t>Funding Plan </a:t>
            </a:r>
          </a:p>
        </p:txBody>
      </p:sp>
      <p:pic>
        <p:nvPicPr>
          <p:cNvPr id="30" name="Picture 29">
            <a:extLst>
              <a:ext uri="{FF2B5EF4-FFF2-40B4-BE49-F238E27FC236}">
                <a16:creationId xmlns:a16="http://schemas.microsoft.com/office/drawing/2014/main" id="{484C448B-972D-4FF5-8A62-A600732E4E41}"/>
              </a:ext>
            </a:extLst>
          </p:cNvPr>
          <p:cNvPicPr>
            <a:picLocks noChangeAspect="1"/>
          </p:cNvPicPr>
          <p:nvPr/>
        </p:nvPicPr>
        <p:blipFill>
          <a:blip r:embed="rId2"/>
          <a:stretch>
            <a:fillRect/>
          </a:stretch>
        </p:blipFill>
        <p:spPr>
          <a:xfrm>
            <a:off x="15925800" y="352284"/>
            <a:ext cx="1905000" cy="1905000"/>
          </a:xfrm>
          <a:prstGeom prst="rect">
            <a:avLst/>
          </a:prstGeom>
        </p:spPr>
      </p:pic>
    </p:spTree>
    <p:extLst>
      <p:ext uri="{BB962C8B-B14F-4D97-AF65-F5344CB8AC3E}">
        <p14:creationId xmlns:p14="http://schemas.microsoft.com/office/powerpoint/2010/main" val="10081234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FF6EA"/>
        </a:solidFill>
        <a:effectLst/>
      </p:bgPr>
    </p:bg>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1BF7E92E-B68E-2E15-13D4-147D9A4A7781}"/>
              </a:ext>
            </a:extLst>
          </p:cNvPr>
          <p:cNvSpPr>
            <a:spLocks noChangeArrowheads="1"/>
          </p:cNvSpPr>
          <p:nvPr/>
        </p:nvSpPr>
        <p:spPr bwMode="auto">
          <a:xfrm>
            <a:off x="1065294" y="1611778"/>
            <a:ext cx="12269706" cy="82125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rtl="0" eaLnBrk="0" fontAlgn="base" latinLnBrk="0" hangingPunct="0">
              <a:lnSpc>
                <a:spcPct val="150000"/>
              </a:lnSpc>
              <a:spcBef>
                <a:spcPct val="0"/>
              </a:spcBef>
              <a:spcAft>
                <a:spcPct val="0"/>
              </a:spcAft>
              <a:buClrTx/>
              <a:buSzTx/>
              <a:buFontTx/>
              <a:buNone/>
              <a:tabLst/>
            </a:pPr>
            <a:endParaRPr kumimoji="0" lang="en-US" altLang="en-US" sz="2800" b="0" i="0" u="none" strike="noStrike" cap="none" normalizeH="0" baseline="0" dirty="0">
              <a:ln>
                <a:noFill/>
              </a:ln>
              <a:solidFill>
                <a:schemeClr val="tx1"/>
              </a:solidFill>
              <a:effectLst/>
              <a:latin typeface="Arial" panose="020B0604020202020204" pitchFamily="34" charset="0"/>
            </a:endParaRPr>
          </a:p>
          <a:p>
            <a:pPr marL="0" marR="0" lvl="0" indent="0" defTabSz="914400" rtl="0" eaLnBrk="0" fontAlgn="base" latinLnBrk="0" hangingPunct="0">
              <a:lnSpc>
                <a:spcPct val="150000"/>
              </a:lnSpc>
              <a:spcBef>
                <a:spcPct val="0"/>
              </a:spcBef>
              <a:spcAft>
                <a:spcPct val="0"/>
              </a:spcAft>
              <a:buClrTx/>
              <a:buSzTx/>
              <a:buFontTx/>
              <a:buChar char="•"/>
              <a:tabLst/>
            </a:pPr>
            <a:r>
              <a:rPr kumimoji="0" lang="en-US" altLang="en-US" sz="2800" b="0" i="0" u="none" strike="noStrike" cap="none" normalizeH="0" baseline="0" dirty="0">
                <a:ln>
                  <a:noFill/>
                </a:ln>
                <a:solidFill>
                  <a:schemeClr val="tx1"/>
                </a:solidFill>
                <a:effectLst/>
                <a:latin typeface="Arial" panose="020B0604020202020204" pitchFamily="34" charset="0"/>
              </a:rPr>
              <a:t>Investment in digital marketing (social media ads, influencer collaborations)</a:t>
            </a:r>
          </a:p>
          <a:p>
            <a:pPr marL="0" marR="0" lvl="0" indent="0" defTabSz="914400" rtl="0" eaLnBrk="0" fontAlgn="base" latinLnBrk="0" hangingPunct="0">
              <a:lnSpc>
                <a:spcPct val="150000"/>
              </a:lnSpc>
              <a:spcBef>
                <a:spcPct val="0"/>
              </a:spcBef>
              <a:spcAft>
                <a:spcPct val="0"/>
              </a:spcAft>
              <a:buClrTx/>
              <a:buSzTx/>
              <a:buFontTx/>
              <a:buChar char="•"/>
              <a:tabLst/>
            </a:pPr>
            <a:r>
              <a:rPr kumimoji="0" lang="en-US" altLang="en-US" sz="2800" b="0" i="0" u="none" strike="noStrike" cap="none" normalizeH="0" baseline="0" dirty="0">
                <a:ln>
                  <a:noFill/>
                </a:ln>
                <a:solidFill>
                  <a:schemeClr val="tx1"/>
                </a:solidFill>
                <a:effectLst/>
                <a:latin typeface="Arial" panose="020B0604020202020204" pitchFamily="34" charset="0"/>
              </a:rPr>
              <a:t>Create professional branding materials (videos, website optimization)</a:t>
            </a:r>
          </a:p>
          <a:p>
            <a:pPr marL="0" marR="0" lvl="0" indent="0" defTabSz="914400" rtl="0" eaLnBrk="0" fontAlgn="base" latinLnBrk="0" hangingPunct="0">
              <a:lnSpc>
                <a:spcPct val="150000"/>
              </a:lnSpc>
              <a:spcBef>
                <a:spcPct val="0"/>
              </a:spcBef>
              <a:spcAft>
                <a:spcPct val="0"/>
              </a:spcAft>
              <a:buClrTx/>
              <a:buSzTx/>
              <a:buFontTx/>
              <a:buChar char="•"/>
              <a:tabLst/>
            </a:pPr>
            <a:r>
              <a:rPr kumimoji="0" lang="en-US" altLang="en-US" sz="2800" b="0" i="0" u="none" strike="noStrike" cap="none" normalizeH="0" baseline="0" dirty="0">
                <a:ln>
                  <a:noFill/>
                </a:ln>
                <a:solidFill>
                  <a:schemeClr val="tx1"/>
                </a:solidFill>
                <a:effectLst/>
                <a:latin typeface="Arial" panose="020B0604020202020204" pitchFamily="34" charset="0"/>
              </a:rPr>
              <a:t>Sponsorships for eco-friendly fashion events or pop-ups</a:t>
            </a:r>
          </a:p>
          <a:p>
            <a:pPr marL="0" marR="0" lvl="0" indent="0" defTabSz="914400" rtl="0" eaLnBrk="0" fontAlgn="base" latinLnBrk="0" hangingPunct="0">
              <a:lnSpc>
                <a:spcPct val="150000"/>
              </a:lnSpc>
              <a:spcBef>
                <a:spcPct val="0"/>
              </a:spcBef>
              <a:spcAft>
                <a:spcPct val="0"/>
              </a:spcAft>
              <a:buClrTx/>
              <a:buSzTx/>
              <a:buFontTx/>
              <a:buChar char="•"/>
              <a:tabLst/>
            </a:pPr>
            <a:r>
              <a:rPr kumimoji="0" lang="en-US" altLang="en-US" sz="2800" b="0" i="0" u="none" strike="noStrike" cap="none" normalizeH="0" baseline="0" dirty="0">
                <a:ln>
                  <a:noFill/>
                </a:ln>
                <a:solidFill>
                  <a:schemeClr val="tx1"/>
                </a:solidFill>
                <a:effectLst/>
                <a:latin typeface="Arial" panose="020B0604020202020204" pitchFamily="34" charset="0"/>
              </a:rPr>
              <a:t>Purchase of second-hand clothes and pet bottles</a:t>
            </a:r>
          </a:p>
          <a:p>
            <a:pPr marL="0" marR="0" lvl="0" indent="0" defTabSz="914400" rtl="0" eaLnBrk="0" fontAlgn="base" latinLnBrk="0" hangingPunct="0">
              <a:lnSpc>
                <a:spcPct val="150000"/>
              </a:lnSpc>
              <a:spcBef>
                <a:spcPct val="0"/>
              </a:spcBef>
              <a:spcAft>
                <a:spcPct val="0"/>
              </a:spcAft>
              <a:buClrTx/>
              <a:buSzTx/>
              <a:buFontTx/>
              <a:buChar char="•"/>
              <a:tabLst/>
            </a:pPr>
            <a:r>
              <a:rPr kumimoji="0" lang="en-US" altLang="en-US" sz="2800" b="0" i="0" u="none" strike="noStrike" cap="none" normalizeH="0" baseline="0" dirty="0">
                <a:ln>
                  <a:noFill/>
                </a:ln>
                <a:solidFill>
                  <a:schemeClr val="tx1"/>
                </a:solidFill>
                <a:effectLst/>
                <a:latin typeface="Arial" panose="020B0604020202020204" pitchFamily="34" charset="0"/>
              </a:rPr>
              <a:t>Procurement of eco-friendly packaging materials</a:t>
            </a:r>
          </a:p>
          <a:p>
            <a:pPr marL="0" marR="0" lvl="0" indent="0" defTabSz="914400" rtl="0" eaLnBrk="0" fontAlgn="base" latinLnBrk="0" hangingPunct="0">
              <a:lnSpc>
                <a:spcPct val="150000"/>
              </a:lnSpc>
              <a:spcBef>
                <a:spcPct val="0"/>
              </a:spcBef>
              <a:spcAft>
                <a:spcPct val="0"/>
              </a:spcAft>
              <a:buClrTx/>
              <a:buSzTx/>
              <a:buFontTx/>
              <a:buChar char="•"/>
              <a:tabLst/>
            </a:pPr>
            <a:r>
              <a:rPr kumimoji="0" lang="en-US" altLang="en-US" sz="2800" b="0" i="0" u="none" strike="noStrike" cap="none" normalizeH="0" baseline="0" dirty="0">
                <a:ln>
                  <a:noFill/>
                </a:ln>
                <a:solidFill>
                  <a:schemeClr val="tx1"/>
                </a:solidFill>
                <a:effectLst/>
                <a:latin typeface="Arial" panose="020B0604020202020204" pitchFamily="34" charset="0"/>
              </a:rPr>
              <a:t>Improving the website (UI/UX) and adding e-commerce functionality</a:t>
            </a:r>
          </a:p>
          <a:p>
            <a:pPr marL="0" marR="0" lvl="0" indent="0" defTabSz="914400" rtl="0" eaLnBrk="0" fontAlgn="base" latinLnBrk="0" hangingPunct="0">
              <a:lnSpc>
                <a:spcPct val="150000"/>
              </a:lnSpc>
              <a:spcBef>
                <a:spcPct val="0"/>
              </a:spcBef>
              <a:spcAft>
                <a:spcPct val="0"/>
              </a:spcAft>
              <a:buClrTx/>
              <a:buSzTx/>
              <a:buFontTx/>
              <a:buChar char="•"/>
              <a:tabLst/>
            </a:pPr>
            <a:r>
              <a:rPr kumimoji="0" lang="en-US" altLang="en-US" sz="2800" b="0" i="0" u="none" strike="noStrike" cap="none" normalizeH="0" baseline="0" dirty="0">
                <a:ln>
                  <a:noFill/>
                </a:ln>
                <a:solidFill>
                  <a:schemeClr val="tx1"/>
                </a:solidFill>
                <a:effectLst/>
                <a:latin typeface="Arial" panose="020B0604020202020204" pitchFamily="34" charset="0"/>
              </a:rPr>
              <a:t>Integrating with third-party platforms like eBay or </a:t>
            </a:r>
            <a:r>
              <a:rPr kumimoji="0" lang="en-US" altLang="en-US" sz="2800" b="0" i="0" u="none" strike="noStrike" cap="none" normalizeH="0" baseline="0" dirty="0" err="1">
                <a:ln>
                  <a:noFill/>
                </a:ln>
                <a:solidFill>
                  <a:schemeClr val="tx1"/>
                </a:solidFill>
                <a:effectLst/>
                <a:latin typeface="Arial" panose="020B0604020202020204" pitchFamily="34" charset="0"/>
              </a:rPr>
              <a:t>Poshmark</a:t>
            </a:r>
            <a:endParaRPr kumimoji="0" lang="en-US" altLang="en-US" sz="2800" b="0" i="0" u="none" strike="noStrike" cap="none" normalizeH="0" baseline="0" dirty="0">
              <a:ln>
                <a:noFill/>
              </a:ln>
              <a:solidFill>
                <a:schemeClr val="tx1"/>
              </a:solidFill>
              <a:effectLst/>
              <a:latin typeface="Arial" panose="020B0604020202020204" pitchFamily="34" charset="0"/>
            </a:endParaRPr>
          </a:p>
          <a:p>
            <a:pPr marL="0" marR="0" lvl="0" indent="0" defTabSz="914400" rtl="0" eaLnBrk="0" fontAlgn="base" latinLnBrk="0" hangingPunct="0">
              <a:lnSpc>
                <a:spcPct val="150000"/>
              </a:lnSpc>
              <a:spcBef>
                <a:spcPct val="0"/>
              </a:spcBef>
              <a:spcAft>
                <a:spcPct val="0"/>
              </a:spcAft>
              <a:buClrTx/>
              <a:buSzTx/>
              <a:buFontTx/>
              <a:buChar char="•"/>
              <a:tabLst/>
            </a:pPr>
            <a:r>
              <a:rPr kumimoji="0" lang="en-US" altLang="en-US" sz="2800" b="0" i="0" u="none" strike="noStrike" cap="none" normalizeH="0" baseline="0" dirty="0">
                <a:ln>
                  <a:noFill/>
                </a:ln>
                <a:solidFill>
                  <a:schemeClr val="tx1"/>
                </a:solidFill>
                <a:effectLst/>
                <a:latin typeface="Arial" panose="020B0604020202020204" pitchFamily="34" charset="0"/>
              </a:rPr>
              <a:t>Establishing partnerships with eco-friendly logistics providers</a:t>
            </a:r>
          </a:p>
          <a:p>
            <a:pPr marL="0" marR="0" lvl="0" indent="0" defTabSz="914400" rtl="0" eaLnBrk="0" fontAlgn="base" latinLnBrk="0" hangingPunct="0">
              <a:lnSpc>
                <a:spcPct val="150000"/>
              </a:lnSpc>
              <a:spcBef>
                <a:spcPct val="0"/>
              </a:spcBef>
              <a:spcAft>
                <a:spcPct val="0"/>
              </a:spcAft>
              <a:buClrTx/>
              <a:buSzTx/>
              <a:buFontTx/>
              <a:buChar char="•"/>
              <a:tabLst/>
            </a:pPr>
            <a:r>
              <a:rPr kumimoji="0" lang="en-US" altLang="en-US" sz="2800" b="0" i="0" u="none" strike="noStrike" cap="none" normalizeH="0" baseline="0" dirty="0">
                <a:ln>
                  <a:noFill/>
                </a:ln>
                <a:solidFill>
                  <a:schemeClr val="tx1"/>
                </a:solidFill>
                <a:effectLst/>
                <a:latin typeface="Arial" panose="020B0604020202020204" pitchFamily="34" charset="0"/>
              </a:rPr>
              <a:t>Inventory management and warehousing solutions</a:t>
            </a:r>
          </a:p>
          <a:p>
            <a:pPr marL="0" marR="0" lvl="0" indent="0" defTabSz="914400" rtl="0" eaLnBrk="0" fontAlgn="base" latinLnBrk="0" hangingPunct="0">
              <a:lnSpc>
                <a:spcPct val="150000"/>
              </a:lnSpc>
              <a:spcBef>
                <a:spcPct val="0"/>
              </a:spcBef>
              <a:spcAft>
                <a:spcPct val="0"/>
              </a:spcAft>
              <a:buClrTx/>
              <a:buSzTx/>
              <a:buFontTx/>
              <a:buChar char="•"/>
              <a:tabLst/>
            </a:pPr>
            <a:r>
              <a:rPr kumimoji="0" lang="en-US" altLang="en-US" sz="2800" b="0" i="0" u="none" strike="noStrike" cap="none" normalizeH="0" baseline="0" dirty="0">
                <a:ln>
                  <a:noFill/>
                </a:ln>
                <a:solidFill>
                  <a:schemeClr val="tx1"/>
                </a:solidFill>
                <a:effectLst/>
                <a:latin typeface="Arial" panose="020B0604020202020204" pitchFamily="34" charset="0"/>
              </a:rPr>
              <a:t>Hiring key staff such as marketing experts and operations managers</a:t>
            </a:r>
          </a:p>
          <a:p>
            <a:pPr marL="0" marR="0" lvl="0" indent="0" defTabSz="914400" rtl="0" eaLnBrk="0" fontAlgn="base" latinLnBrk="0" hangingPunct="0">
              <a:lnSpc>
                <a:spcPct val="150000"/>
              </a:lnSpc>
              <a:spcBef>
                <a:spcPct val="0"/>
              </a:spcBef>
              <a:spcAft>
                <a:spcPct val="0"/>
              </a:spcAft>
              <a:buClrTx/>
              <a:buSzTx/>
              <a:buFontTx/>
              <a:buChar char="•"/>
              <a:tabLst/>
            </a:pPr>
            <a:r>
              <a:rPr kumimoji="0" lang="en-US" altLang="en-US" sz="2800" b="0" i="0" u="none" strike="noStrike" cap="none" normalizeH="0" baseline="0" dirty="0">
                <a:ln>
                  <a:noFill/>
                </a:ln>
                <a:solidFill>
                  <a:schemeClr val="tx1"/>
                </a:solidFill>
                <a:effectLst/>
                <a:latin typeface="Arial" panose="020B0604020202020204" pitchFamily="34" charset="0"/>
              </a:rPr>
              <a:t>Training for sustainable fashion curation</a:t>
            </a:r>
          </a:p>
          <a:p>
            <a:pPr marL="0" marR="0" lvl="0" indent="0" defTabSz="914400" rtl="0" eaLnBrk="0" fontAlgn="base" latinLnBrk="0" hangingPunct="0">
              <a:lnSpc>
                <a:spcPct val="15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8" name="TextBox 21">
            <a:extLst>
              <a:ext uri="{FF2B5EF4-FFF2-40B4-BE49-F238E27FC236}">
                <a16:creationId xmlns:a16="http://schemas.microsoft.com/office/drawing/2014/main" id="{0ABE3600-42CA-76C2-4A4E-7C16A2D0A71A}"/>
              </a:ext>
            </a:extLst>
          </p:cNvPr>
          <p:cNvSpPr txBox="1"/>
          <p:nvPr/>
        </p:nvSpPr>
        <p:spPr>
          <a:xfrm>
            <a:off x="762000" y="767516"/>
            <a:ext cx="9144000" cy="1015663"/>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6000" b="1" dirty="0"/>
              <a:t>Funds utilization strategy </a:t>
            </a:r>
            <a:endParaRPr lang="en-IN" sz="6000" dirty="0"/>
          </a:p>
        </p:txBody>
      </p:sp>
      <p:pic>
        <p:nvPicPr>
          <p:cNvPr id="39" name="Picture 38">
            <a:extLst>
              <a:ext uri="{FF2B5EF4-FFF2-40B4-BE49-F238E27FC236}">
                <a16:creationId xmlns:a16="http://schemas.microsoft.com/office/drawing/2014/main" id="{26D8E6B0-826D-6FC1-C962-E2FEF557B8C3}"/>
              </a:ext>
            </a:extLst>
          </p:cNvPr>
          <p:cNvPicPr>
            <a:picLocks noChangeAspect="1"/>
          </p:cNvPicPr>
          <p:nvPr/>
        </p:nvPicPr>
        <p:blipFill>
          <a:blip r:embed="rId2"/>
          <a:stretch>
            <a:fillRect/>
          </a:stretch>
        </p:blipFill>
        <p:spPr>
          <a:xfrm>
            <a:off x="15621000" y="462716"/>
            <a:ext cx="1905000" cy="1905000"/>
          </a:xfrm>
          <a:prstGeom prst="rect">
            <a:avLst/>
          </a:prstGeom>
        </p:spPr>
      </p:pic>
    </p:spTree>
    <p:extLst>
      <p:ext uri="{BB962C8B-B14F-4D97-AF65-F5344CB8AC3E}">
        <p14:creationId xmlns:p14="http://schemas.microsoft.com/office/powerpoint/2010/main" val="3222497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FF6EA"/>
        </a:solidFill>
        <a:effectLst/>
      </p:bgPr>
    </p:bg>
    <p:spTree>
      <p:nvGrpSpPr>
        <p:cNvPr id="1" name=""/>
        <p:cNvGrpSpPr/>
        <p:nvPr/>
      </p:nvGrpSpPr>
      <p:grpSpPr>
        <a:xfrm>
          <a:off x="0" y="0"/>
          <a:ext cx="0" cy="0"/>
          <a:chOff x="0" y="0"/>
          <a:chExt cx="0" cy="0"/>
        </a:xfrm>
      </p:grpSpPr>
      <p:sp>
        <p:nvSpPr>
          <p:cNvPr id="20" name="TextBox 15">
            <a:extLst>
              <a:ext uri="{FF2B5EF4-FFF2-40B4-BE49-F238E27FC236}">
                <a16:creationId xmlns:a16="http://schemas.microsoft.com/office/drawing/2014/main" id="{B7C13CAE-A194-5BD8-D0C9-B6350BC8557A}"/>
              </a:ext>
            </a:extLst>
          </p:cNvPr>
          <p:cNvSpPr txBox="1"/>
          <p:nvPr/>
        </p:nvSpPr>
        <p:spPr>
          <a:xfrm>
            <a:off x="838200" y="591447"/>
            <a:ext cx="12338484" cy="1019574"/>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8747"/>
              </a:lnSpc>
            </a:pPr>
            <a:r>
              <a:rPr lang="en-US" sz="5400" b="1" dirty="0">
                <a:cs typeface="Times New Roman" panose="02020603050405020304" pitchFamily="18" charset="0"/>
              </a:rPr>
              <a:t>AUTHOR</a:t>
            </a:r>
          </a:p>
        </p:txBody>
      </p:sp>
      <p:sp>
        <p:nvSpPr>
          <p:cNvPr id="21" name="Rectangle 20">
            <a:extLst>
              <a:ext uri="{FF2B5EF4-FFF2-40B4-BE49-F238E27FC236}">
                <a16:creationId xmlns:a16="http://schemas.microsoft.com/office/drawing/2014/main" id="{360D9F6B-AA66-C76A-3249-9EDE7D5C1EA2}"/>
              </a:ext>
            </a:extLst>
          </p:cNvPr>
          <p:cNvSpPr>
            <a:spLocks/>
          </p:cNvSpPr>
          <p:nvPr/>
        </p:nvSpPr>
        <p:spPr bwMode="auto">
          <a:xfrm>
            <a:off x="1300163" y="4785578"/>
            <a:ext cx="1581150" cy="1476375"/>
          </a:xfrm>
          <a:prstGeom prst="rect">
            <a:avLst/>
          </a:prstGeom>
          <a:noFill/>
          <a:ln w="25400">
            <a:solidFill>
              <a:srgbClr val="F79646"/>
            </a:solidFill>
            <a:miter lim="800000"/>
            <a:headEnd/>
            <a:tailEnd/>
          </a:ln>
          <a:extLst>
            <a:ext uri="{909E8E84-426E-40DD-AFC4-6F175D3DCCD1}">
              <a14:hiddenFill xmlns:a14="http://schemas.microsoft.com/office/drawing/2010/main">
                <a:solidFill>
                  <a:srgbClr val="FFFFFF"/>
                </a:solidFill>
              </a14:hiddenFill>
            </a:ext>
          </a:extLst>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buClr>
                <a:srgbClr val="000000"/>
              </a:buClr>
            </a:pPr>
            <a:endParaRPr lang="en-ZA" altLang="en-US" sz="1100">
              <a:solidFill>
                <a:srgbClr val="FFFFFF"/>
              </a:solidFill>
              <a:cs typeface="Arial" panose="020B0604020202020204" pitchFamily="34" charset="0"/>
            </a:endParaRPr>
          </a:p>
        </p:txBody>
      </p:sp>
      <p:sp>
        <p:nvSpPr>
          <p:cNvPr id="26" name="TextBox 49">
            <a:extLst>
              <a:ext uri="{FF2B5EF4-FFF2-40B4-BE49-F238E27FC236}">
                <a16:creationId xmlns:a16="http://schemas.microsoft.com/office/drawing/2014/main" id="{BC41F34F-89C9-B8B7-4A07-508D999916A0}"/>
              </a:ext>
            </a:extLst>
          </p:cNvPr>
          <p:cNvSpPr>
            <a:spLocks noChangeArrowheads="1"/>
          </p:cNvSpPr>
          <p:nvPr/>
        </p:nvSpPr>
        <p:spPr bwMode="auto">
          <a:xfrm>
            <a:off x="1458913" y="4947503"/>
            <a:ext cx="1339850"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buClr>
                <a:srgbClr val="000000"/>
              </a:buClr>
            </a:pPr>
            <a:r>
              <a:rPr lang="en-US" altLang="en-US" sz="3200">
                <a:solidFill>
                  <a:srgbClr val="C0504D"/>
                </a:solidFill>
                <a:cs typeface="Arial" panose="020B0604020202020204" pitchFamily="34" charset="0"/>
              </a:rPr>
              <a:t>Picture</a:t>
            </a:r>
            <a:endParaRPr lang="en-ZA" altLang="en-US" sz="3200">
              <a:solidFill>
                <a:srgbClr val="C0504D"/>
              </a:solidFill>
              <a:cs typeface="Arial" panose="020B0604020202020204" pitchFamily="34" charset="0"/>
            </a:endParaRPr>
          </a:p>
        </p:txBody>
      </p:sp>
      <p:sp>
        <p:nvSpPr>
          <p:cNvPr id="27" name="Rectangle 26">
            <a:extLst>
              <a:ext uri="{FF2B5EF4-FFF2-40B4-BE49-F238E27FC236}">
                <a16:creationId xmlns:a16="http://schemas.microsoft.com/office/drawing/2014/main" id="{2E7C2E84-ADB5-4382-F6BA-6E3E1D75510A}"/>
              </a:ext>
            </a:extLst>
          </p:cNvPr>
          <p:cNvSpPr>
            <a:spLocks noChangeArrowheads="1"/>
          </p:cNvSpPr>
          <p:nvPr/>
        </p:nvSpPr>
        <p:spPr bwMode="auto">
          <a:xfrm>
            <a:off x="1108889" y="2674449"/>
            <a:ext cx="327096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en-US" sz="3200" b="1" dirty="0">
                <a:latin typeface="Calibri" panose="020F0502020204030204" pitchFamily="34" charset="0"/>
                <a:cs typeface="Arial" panose="020B0604020202020204" pitchFamily="34" charset="0"/>
              </a:rPr>
              <a:t>LOKESH VARAN  N</a:t>
            </a:r>
            <a:endParaRPr lang="en-US" altLang="en-US" sz="3200" b="1" dirty="0"/>
          </a:p>
        </p:txBody>
      </p:sp>
      <p:sp>
        <p:nvSpPr>
          <p:cNvPr id="30" name="Rectangle 29">
            <a:extLst>
              <a:ext uri="{FF2B5EF4-FFF2-40B4-BE49-F238E27FC236}">
                <a16:creationId xmlns:a16="http://schemas.microsoft.com/office/drawing/2014/main" id="{0900810F-0C44-FE74-5463-230376C91989}"/>
              </a:ext>
            </a:extLst>
          </p:cNvPr>
          <p:cNvSpPr>
            <a:spLocks/>
          </p:cNvSpPr>
          <p:nvPr/>
        </p:nvSpPr>
        <p:spPr bwMode="auto">
          <a:xfrm>
            <a:off x="1067574" y="7741503"/>
            <a:ext cx="3352026" cy="83099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en-US" sz="2400" dirty="0">
                <a:latin typeface="Calibri" panose="020F0502020204030204" pitchFamily="34" charset="0"/>
                <a:cs typeface="Arial" panose="020B0604020202020204" pitchFamily="34" charset="0"/>
              </a:rPr>
              <a:t>Role/Position: </a:t>
            </a:r>
            <a:endParaRPr lang="en-US" altLang="en-US" sz="2400" dirty="0"/>
          </a:p>
          <a:p>
            <a:pPr algn="ctr"/>
            <a:r>
              <a:rPr lang="en-US" altLang="en-US" sz="2400" dirty="0">
                <a:latin typeface="Calibri" panose="020F0502020204030204" pitchFamily="34" charset="0"/>
                <a:cs typeface="Arial" panose="020B0604020202020204" pitchFamily="34" charset="0"/>
              </a:rPr>
              <a:t>CEO</a:t>
            </a:r>
            <a:endParaRPr lang="en-US" altLang="en-US" sz="2400" dirty="0"/>
          </a:p>
        </p:txBody>
      </p:sp>
      <p:pic>
        <p:nvPicPr>
          <p:cNvPr id="35" name="Picture 34">
            <a:extLst>
              <a:ext uri="{FF2B5EF4-FFF2-40B4-BE49-F238E27FC236}">
                <a16:creationId xmlns:a16="http://schemas.microsoft.com/office/drawing/2014/main" id="{7F9A397C-DF39-5A88-3389-05F56B1F327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86766" y="3496456"/>
            <a:ext cx="3209925" cy="3904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 name="Rectangle 36">
            <a:extLst>
              <a:ext uri="{FF2B5EF4-FFF2-40B4-BE49-F238E27FC236}">
                <a16:creationId xmlns:a16="http://schemas.microsoft.com/office/drawing/2014/main" id="{44655267-D23D-835A-DB37-F501BB6B2213}"/>
              </a:ext>
            </a:extLst>
          </p:cNvPr>
          <p:cNvSpPr>
            <a:spLocks/>
          </p:cNvSpPr>
          <p:nvPr/>
        </p:nvSpPr>
        <p:spPr bwMode="auto">
          <a:xfrm>
            <a:off x="5181600" y="2917183"/>
            <a:ext cx="8153400" cy="403187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en-US" sz="3200" b="1" dirty="0">
                <a:latin typeface="Calibri" panose="020F0502020204030204" pitchFamily="34" charset="0"/>
                <a:cs typeface="Arial" panose="020B0604020202020204" pitchFamily="34" charset="0"/>
              </a:rPr>
              <a:t>Key Strengths and abilities </a:t>
            </a:r>
            <a:endParaRPr lang="en-US" altLang="en-US" sz="3200" dirty="0"/>
          </a:p>
          <a:p>
            <a:pPr>
              <a:buFont typeface="Arial" panose="020B0604020202020204" pitchFamily="34" charset="0"/>
              <a:buChar char="•"/>
            </a:pPr>
            <a:r>
              <a:rPr lang="en-IN" altLang="en-US" sz="3200" dirty="0">
                <a:latin typeface="Calibri" panose="020F0502020204030204" pitchFamily="34" charset="0"/>
                <a:cs typeface="Arial" panose="020B0604020202020204" pitchFamily="34" charset="0"/>
              </a:rPr>
              <a:t>Visionary Leadership</a:t>
            </a:r>
            <a:endParaRPr lang="en-US" altLang="en-US" sz="3200" dirty="0">
              <a:latin typeface="Calibri" panose="020F0502020204030204" pitchFamily="34" charset="0"/>
              <a:cs typeface="Arial" panose="020B0604020202020204" pitchFamily="34" charset="0"/>
            </a:endParaRPr>
          </a:p>
          <a:p>
            <a:pPr>
              <a:buFont typeface="Arial" panose="020B0604020202020204" pitchFamily="34" charset="0"/>
              <a:buChar char="•"/>
            </a:pPr>
            <a:r>
              <a:rPr lang="en-IN" altLang="en-US" sz="3200" dirty="0">
                <a:latin typeface="Calibri" panose="020F0502020204030204" pitchFamily="34" charset="0"/>
                <a:cs typeface="Arial" panose="020B0604020202020204" pitchFamily="34" charset="0"/>
              </a:rPr>
              <a:t>Strategic Thinking</a:t>
            </a:r>
            <a:endParaRPr lang="en-US" altLang="en-US" sz="3200" dirty="0">
              <a:latin typeface="Calibri" panose="020F0502020204030204" pitchFamily="34" charset="0"/>
              <a:cs typeface="Arial" panose="020B0604020202020204" pitchFamily="34" charset="0"/>
            </a:endParaRPr>
          </a:p>
          <a:p>
            <a:pPr>
              <a:buFont typeface="Arial" panose="020B0604020202020204" pitchFamily="34" charset="0"/>
              <a:buChar char="•"/>
            </a:pPr>
            <a:r>
              <a:rPr lang="en-IN" altLang="en-US" sz="3200" dirty="0">
                <a:latin typeface="Calibri" panose="020F0502020204030204" pitchFamily="34" charset="0"/>
                <a:cs typeface="Arial" panose="020B0604020202020204" pitchFamily="34" charset="0"/>
              </a:rPr>
              <a:t>Technical Expertise</a:t>
            </a:r>
            <a:endParaRPr lang="en-US" altLang="en-US" sz="3200" dirty="0">
              <a:latin typeface="Calibri" panose="020F0502020204030204" pitchFamily="34" charset="0"/>
              <a:cs typeface="Arial" panose="020B0604020202020204" pitchFamily="34" charset="0"/>
            </a:endParaRPr>
          </a:p>
          <a:p>
            <a:pPr>
              <a:buFont typeface="Arial" panose="020B0604020202020204" pitchFamily="34" charset="0"/>
              <a:buChar char="•"/>
            </a:pPr>
            <a:r>
              <a:rPr lang="en-IN" altLang="en-US" sz="3200" dirty="0">
                <a:latin typeface="Calibri" panose="020F0502020204030204" pitchFamily="34" charset="0"/>
                <a:cs typeface="Arial" panose="020B0604020202020204" pitchFamily="34" charset="0"/>
              </a:rPr>
              <a:t>Sustainability Focus</a:t>
            </a:r>
            <a:endParaRPr lang="en-US" altLang="en-US" sz="3200" dirty="0">
              <a:latin typeface="Calibri" panose="020F0502020204030204" pitchFamily="34" charset="0"/>
              <a:cs typeface="Arial" panose="020B0604020202020204" pitchFamily="34" charset="0"/>
            </a:endParaRPr>
          </a:p>
          <a:p>
            <a:pPr>
              <a:buFont typeface="Arial" panose="020B0604020202020204" pitchFamily="34" charset="0"/>
              <a:buChar char="•"/>
            </a:pPr>
            <a:r>
              <a:rPr lang="en-IN" altLang="en-US" sz="3200" dirty="0">
                <a:latin typeface="Calibri" panose="020F0502020204030204" pitchFamily="34" charset="0"/>
                <a:cs typeface="Arial" panose="020B0604020202020204" pitchFamily="34" charset="0"/>
              </a:rPr>
              <a:t>Effective Communication</a:t>
            </a:r>
            <a:endParaRPr lang="en-US" altLang="en-US" sz="3200" dirty="0">
              <a:latin typeface="Calibri" panose="020F0502020204030204" pitchFamily="34" charset="0"/>
              <a:cs typeface="Arial" panose="020B0604020202020204" pitchFamily="34" charset="0"/>
            </a:endParaRPr>
          </a:p>
          <a:p>
            <a:pPr>
              <a:buFont typeface="Arial" panose="020B0604020202020204" pitchFamily="34" charset="0"/>
              <a:buChar char="•"/>
            </a:pPr>
            <a:r>
              <a:rPr lang="en-IN" altLang="en-US" sz="3200" dirty="0">
                <a:latin typeface="Calibri" panose="020F0502020204030204" pitchFamily="34" charset="0"/>
                <a:cs typeface="Arial" panose="020B0604020202020204" pitchFamily="34" charset="0"/>
              </a:rPr>
              <a:t>Adaptability and Resilience</a:t>
            </a:r>
            <a:endParaRPr lang="en-US" altLang="en-US" sz="3200" dirty="0">
              <a:latin typeface="Calibri" panose="020F0502020204030204" pitchFamily="34" charset="0"/>
              <a:cs typeface="Arial" panose="020B0604020202020204" pitchFamily="34" charset="0"/>
            </a:endParaRPr>
          </a:p>
          <a:p>
            <a:pPr>
              <a:buFont typeface="Arial" panose="020B0604020202020204" pitchFamily="34" charset="0"/>
              <a:buChar char="•"/>
            </a:pPr>
            <a:r>
              <a:rPr lang="en-IN" altLang="en-US" sz="3200" dirty="0">
                <a:latin typeface="Calibri" panose="020F0502020204030204" pitchFamily="34" charset="0"/>
                <a:cs typeface="Arial" panose="020B0604020202020204" pitchFamily="34" charset="0"/>
              </a:rPr>
              <a:t>Team Leadership and Development</a:t>
            </a:r>
            <a:endParaRPr lang="en-US" altLang="en-US" sz="3200" dirty="0">
              <a:latin typeface="Calibri" panose="020F0502020204030204" pitchFamily="34" charset="0"/>
              <a:cs typeface="Arial" panose="020B0604020202020204" pitchFamily="34" charset="0"/>
            </a:endParaRPr>
          </a:p>
        </p:txBody>
      </p:sp>
      <p:sp>
        <p:nvSpPr>
          <p:cNvPr id="38" name="TextBox 25">
            <a:extLst>
              <a:ext uri="{FF2B5EF4-FFF2-40B4-BE49-F238E27FC236}">
                <a16:creationId xmlns:a16="http://schemas.microsoft.com/office/drawing/2014/main" id="{6AAF678B-BB75-B1FE-DE66-CC7B5AB36C59}"/>
              </a:ext>
            </a:extLst>
          </p:cNvPr>
          <p:cNvSpPr txBox="1"/>
          <p:nvPr/>
        </p:nvSpPr>
        <p:spPr>
          <a:xfrm>
            <a:off x="16378502" y="1502054"/>
            <a:ext cx="1422954" cy="623248"/>
          </a:xfrm>
          <a:prstGeom prst="rect">
            <a:avLst/>
          </a:prstGeom>
          <a:noFill/>
        </p:spPr>
        <p:txBody>
          <a:bodyPr wrap="square" lIns="68580" tIns="34290" rIns="68580" bIns="3429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b="1" dirty="0"/>
              <a:t>Place your logo here</a:t>
            </a:r>
            <a:endParaRPr lang="en-ZA" b="1" dirty="0"/>
          </a:p>
        </p:txBody>
      </p:sp>
      <p:sp>
        <p:nvSpPr>
          <p:cNvPr id="39" name="Rectangle 38">
            <a:extLst>
              <a:ext uri="{FF2B5EF4-FFF2-40B4-BE49-F238E27FC236}">
                <a16:creationId xmlns:a16="http://schemas.microsoft.com/office/drawing/2014/main" id="{8BDC2BEE-68E8-4A6A-4122-8F10A6225F77}"/>
              </a:ext>
            </a:extLst>
          </p:cNvPr>
          <p:cNvSpPr/>
          <p:nvPr/>
        </p:nvSpPr>
        <p:spPr>
          <a:xfrm>
            <a:off x="16182736" y="1101234"/>
            <a:ext cx="1695221" cy="1288685"/>
          </a:xfrm>
          <a:prstGeom prst="rect">
            <a:avLst/>
          </a:prstGeom>
          <a:noFill/>
          <a:ln>
            <a:solidFill>
              <a:schemeClr val="accent6"/>
            </a:solid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ZA" sz="1100"/>
          </a:p>
        </p:txBody>
      </p:sp>
      <p:sp>
        <p:nvSpPr>
          <p:cNvPr id="40" name="TextBox 35">
            <a:extLst>
              <a:ext uri="{FF2B5EF4-FFF2-40B4-BE49-F238E27FC236}">
                <a16:creationId xmlns:a16="http://schemas.microsoft.com/office/drawing/2014/main" id="{FDAFEFBC-A71E-ECF6-5447-99630B4BF6AE}"/>
              </a:ext>
            </a:extLst>
          </p:cNvPr>
          <p:cNvSpPr>
            <a:spLocks noChangeArrowheads="1"/>
          </p:cNvSpPr>
          <p:nvPr/>
        </p:nvSpPr>
        <p:spPr bwMode="auto">
          <a:xfrm>
            <a:off x="16379031" y="1501677"/>
            <a:ext cx="1422400" cy="62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en-US" b="1"/>
              <a:t>Place your logo here</a:t>
            </a:r>
            <a:endParaRPr lang="en-ZA" altLang="en-US" b="1"/>
          </a:p>
        </p:txBody>
      </p:sp>
      <p:sp>
        <p:nvSpPr>
          <p:cNvPr id="41" name="Rectangle 40">
            <a:extLst>
              <a:ext uri="{FF2B5EF4-FFF2-40B4-BE49-F238E27FC236}">
                <a16:creationId xmlns:a16="http://schemas.microsoft.com/office/drawing/2014/main" id="{597B5824-B6ED-3AFA-EF9B-C739C47B731B}"/>
              </a:ext>
            </a:extLst>
          </p:cNvPr>
          <p:cNvSpPr>
            <a:spLocks/>
          </p:cNvSpPr>
          <p:nvPr/>
        </p:nvSpPr>
        <p:spPr bwMode="auto">
          <a:xfrm>
            <a:off x="16182181" y="1101627"/>
            <a:ext cx="1695450" cy="1289050"/>
          </a:xfrm>
          <a:prstGeom prst="rect">
            <a:avLst/>
          </a:prstGeom>
          <a:noFill/>
          <a:ln w="25400">
            <a:solidFill>
              <a:srgbClr val="F79646"/>
            </a:solidFill>
            <a:miter lim="800000"/>
            <a:headEnd/>
            <a:tailEnd/>
          </a:ln>
          <a:effectLst>
            <a:outerShdw dist="38100" algn="l" rotWithShape="0">
              <a:srgbClr val="000000">
                <a:alpha val="39999"/>
              </a:srgbClr>
            </a:outerShdw>
          </a:effectLst>
          <a:extLst>
            <a:ext uri="{909E8E84-426E-40DD-AFC4-6F175D3DCCD1}">
              <a14:hiddenFill xmlns:a14="http://schemas.microsoft.com/office/drawing/2010/main">
                <a:solidFill>
                  <a:srgbClr val="FFFFFF"/>
                </a:solidFill>
              </a14:hiddenFill>
            </a:ext>
          </a:extLst>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ZA" altLang="en-US" sz="1100">
              <a:latin typeface="Calibri" panose="020F0502020204030204" pitchFamily="34" charset="0"/>
              <a:cs typeface="Arial" panose="020B0604020202020204" pitchFamily="34" charset="0"/>
            </a:endParaRPr>
          </a:p>
        </p:txBody>
      </p:sp>
      <p:sp>
        <p:nvSpPr>
          <p:cNvPr id="43" name="Rectangle 42">
            <a:extLst>
              <a:ext uri="{FF2B5EF4-FFF2-40B4-BE49-F238E27FC236}">
                <a16:creationId xmlns:a16="http://schemas.microsoft.com/office/drawing/2014/main" id="{547B5CC1-F389-5313-BE00-55415185139C}"/>
              </a:ext>
            </a:extLst>
          </p:cNvPr>
          <p:cNvSpPr>
            <a:spLocks/>
          </p:cNvSpPr>
          <p:nvPr/>
        </p:nvSpPr>
        <p:spPr bwMode="auto">
          <a:xfrm>
            <a:off x="16172656" y="982565"/>
            <a:ext cx="1714500" cy="1525587"/>
          </a:xfrm>
          <a:prstGeom prst="rect">
            <a:avLst/>
          </a:prstGeom>
          <a:blipFill dpi="0" rotWithShape="0">
            <a:blip r:embed="rId3"/>
            <a:srcRect/>
            <a:stretch>
              <a:fillRect/>
            </a:stretch>
          </a:blipFill>
          <a:ln w="25400">
            <a:solidFill>
              <a:srgbClr val="1C334E"/>
            </a:solidFill>
            <a:miter lim="800000"/>
            <a:headEnd/>
            <a:tailEnd/>
          </a:ln>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IN" altLang="en-US">
              <a:latin typeface="Calibri" panose="020F0502020204030204" pitchFamily="34" charset="0"/>
              <a:cs typeface="Arial" panose="020B0604020202020204" pitchFamily="34" charset="0"/>
            </a:endParaRPr>
          </a:p>
        </p:txBody>
      </p:sp>
      <p:pic>
        <p:nvPicPr>
          <p:cNvPr id="44" name="Picture 43">
            <a:extLst>
              <a:ext uri="{FF2B5EF4-FFF2-40B4-BE49-F238E27FC236}">
                <a16:creationId xmlns:a16="http://schemas.microsoft.com/office/drawing/2014/main" id="{617D8A47-0824-F69D-E181-F0A24E67370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4743022" y="489822"/>
            <a:ext cx="3270960" cy="3270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225F44"/>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376011">
            <a:off x="3466520" y="1353478"/>
            <a:ext cx="11802505" cy="8314188"/>
          </a:xfrm>
          <a:prstGeom prst="rect">
            <a:avLst/>
          </a:prstGeom>
        </p:spPr>
      </p:pic>
      <p:sp>
        <p:nvSpPr>
          <p:cNvPr id="22" name="TextBox 21">
            <a:extLst>
              <a:ext uri="{FF2B5EF4-FFF2-40B4-BE49-F238E27FC236}">
                <a16:creationId xmlns:a16="http://schemas.microsoft.com/office/drawing/2014/main" id="{CEE7BD33-934D-B2C8-5F14-BD8AA179BF87}"/>
              </a:ext>
            </a:extLst>
          </p:cNvPr>
          <p:cNvSpPr txBox="1"/>
          <p:nvPr/>
        </p:nvSpPr>
        <p:spPr>
          <a:xfrm>
            <a:off x="2219453" y="3695700"/>
            <a:ext cx="12639547" cy="1860061"/>
          </a:xfrm>
          <a:prstGeom prst="rect">
            <a:avLst/>
          </a:prstGeom>
          <a:noFill/>
        </p:spPr>
        <p:txBody>
          <a:bodyPr wrap="square">
            <a:spAutoFit/>
          </a:bodyPr>
          <a:lstStyle/>
          <a:p>
            <a:pPr algn="ctr">
              <a:lnSpc>
                <a:spcPts val="15000"/>
              </a:lnSpc>
            </a:pPr>
            <a:r>
              <a:rPr lang="en-US" sz="9600" dirty="0">
                <a:solidFill>
                  <a:srgbClr val="FFFFFF"/>
                </a:solidFill>
                <a:latin typeface="Agrandir Wide Black Bold"/>
              </a:rPr>
              <a:t>Thank You!</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225F44"/>
        </a:solidFill>
        <a:effectLst/>
      </p:bgPr>
    </p:bg>
    <p:spTree>
      <p:nvGrpSpPr>
        <p:cNvPr id="1" name=""/>
        <p:cNvGrpSpPr/>
        <p:nvPr/>
      </p:nvGrpSpPr>
      <p:grpSpPr>
        <a:xfrm>
          <a:off x="0" y="0"/>
          <a:ext cx="0" cy="0"/>
          <a:chOff x="0" y="0"/>
          <a:chExt cx="0" cy="0"/>
        </a:xfrm>
      </p:grpSpPr>
      <p:sp>
        <p:nvSpPr>
          <p:cNvPr id="19" name="TextBox 19"/>
          <p:cNvSpPr txBox="1"/>
          <p:nvPr/>
        </p:nvSpPr>
        <p:spPr>
          <a:xfrm>
            <a:off x="228600" y="402171"/>
            <a:ext cx="12344400" cy="1231106"/>
          </a:xfrm>
          <a:prstGeom prst="rect">
            <a:avLst/>
          </a:prstGeom>
        </p:spPr>
        <p:txBody>
          <a:bodyPr wrap="square" lIns="0" tIns="0" rIns="0" bIns="0" rtlCol="0" anchor="t">
            <a:spAutoFit/>
          </a:bodyPr>
          <a:lstStyle/>
          <a:p>
            <a:pPr>
              <a:lnSpc>
                <a:spcPts val="9600"/>
              </a:lnSpc>
            </a:pPr>
            <a:r>
              <a:rPr lang="en-US" sz="8000" dirty="0">
                <a:solidFill>
                  <a:srgbClr val="FFF6EA"/>
                </a:solidFill>
                <a:latin typeface="Montserrat"/>
              </a:rPr>
              <a:t>Problem / opportunity</a:t>
            </a:r>
          </a:p>
        </p:txBody>
      </p:sp>
      <p:grpSp>
        <p:nvGrpSpPr>
          <p:cNvPr id="24" name="Group 24"/>
          <p:cNvGrpSpPr/>
          <p:nvPr/>
        </p:nvGrpSpPr>
        <p:grpSpPr>
          <a:xfrm>
            <a:off x="5278874" y="200746"/>
            <a:ext cx="6532128" cy="3622299"/>
            <a:chOff x="0" y="-141221"/>
            <a:chExt cx="1720396" cy="954021"/>
          </a:xfrm>
        </p:grpSpPr>
        <p:sp>
          <p:nvSpPr>
            <p:cNvPr id="25" name="Freeform 25"/>
            <p:cNvSpPr/>
            <p:nvPr/>
          </p:nvSpPr>
          <p:spPr>
            <a:xfrm>
              <a:off x="23388" y="-141221"/>
              <a:ext cx="1697008" cy="434650"/>
            </a:xfrm>
            <a:custGeom>
              <a:avLst/>
              <a:gdLst/>
              <a:ahLst/>
              <a:cxnLst/>
              <a:rect l="l" t="t" r="r" b="b"/>
              <a:pathLst>
                <a:path w="1343555" h="434650">
                  <a:moveTo>
                    <a:pt x="77399" y="0"/>
                  </a:moveTo>
                  <a:lnTo>
                    <a:pt x="1266155" y="0"/>
                  </a:lnTo>
                  <a:cubicBezTo>
                    <a:pt x="1286683" y="0"/>
                    <a:pt x="1306370" y="8155"/>
                    <a:pt x="1320885" y="22670"/>
                  </a:cubicBezTo>
                  <a:cubicBezTo>
                    <a:pt x="1335400" y="37185"/>
                    <a:pt x="1343555" y="56872"/>
                    <a:pt x="1343555" y="77399"/>
                  </a:cubicBezTo>
                  <a:lnTo>
                    <a:pt x="1343555" y="357251"/>
                  </a:lnTo>
                  <a:cubicBezTo>
                    <a:pt x="1343555" y="377778"/>
                    <a:pt x="1335400" y="397465"/>
                    <a:pt x="1320885" y="411980"/>
                  </a:cubicBezTo>
                  <a:cubicBezTo>
                    <a:pt x="1306370" y="426495"/>
                    <a:pt x="1286683" y="434650"/>
                    <a:pt x="1266155" y="434650"/>
                  </a:cubicBezTo>
                  <a:lnTo>
                    <a:pt x="77399" y="434650"/>
                  </a:lnTo>
                  <a:cubicBezTo>
                    <a:pt x="56872" y="434650"/>
                    <a:pt x="37185" y="426495"/>
                    <a:pt x="22670" y="411980"/>
                  </a:cubicBezTo>
                  <a:cubicBezTo>
                    <a:pt x="8155" y="397465"/>
                    <a:pt x="0" y="377778"/>
                    <a:pt x="0" y="357251"/>
                  </a:cubicBezTo>
                  <a:lnTo>
                    <a:pt x="0" y="77399"/>
                  </a:lnTo>
                  <a:cubicBezTo>
                    <a:pt x="0" y="56872"/>
                    <a:pt x="8155" y="37185"/>
                    <a:pt x="22670" y="22670"/>
                  </a:cubicBezTo>
                  <a:cubicBezTo>
                    <a:pt x="37185" y="8155"/>
                    <a:pt x="56872" y="0"/>
                    <a:pt x="77399" y="0"/>
                  </a:cubicBezTo>
                  <a:close/>
                </a:path>
              </a:pathLst>
            </a:custGeom>
            <a:solidFill>
              <a:srgbClr val="000000">
                <a:alpha val="0"/>
              </a:srgbClr>
            </a:solidFill>
            <a:ln w="47625">
              <a:solidFill>
                <a:srgbClr val="225F44"/>
              </a:solidFill>
            </a:ln>
          </p:spPr>
        </p:sp>
        <p:sp>
          <p:nvSpPr>
            <p:cNvPr id="26" name="TextBox 26"/>
            <p:cNvSpPr txBox="1"/>
            <p:nvPr/>
          </p:nvSpPr>
          <p:spPr>
            <a:xfrm>
              <a:off x="0" y="-47625"/>
              <a:ext cx="812800" cy="860425"/>
            </a:xfrm>
            <a:prstGeom prst="rect">
              <a:avLst/>
            </a:prstGeom>
          </p:spPr>
          <p:txBody>
            <a:bodyPr lIns="50800" tIns="50800" rIns="50800" bIns="50800" rtlCol="0" anchor="ctr"/>
            <a:lstStyle/>
            <a:p>
              <a:pPr algn="ctr">
                <a:lnSpc>
                  <a:spcPts val="3359"/>
                </a:lnSpc>
              </a:pPr>
              <a:endParaRPr/>
            </a:p>
          </p:txBody>
        </p:sp>
      </p:grpSp>
      <p:graphicFrame>
        <p:nvGraphicFramePr>
          <p:cNvPr id="43" name="object 2">
            <a:extLst>
              <a:ext uri="{FF2B5EF4-FFF2-40B4-BE49-F238E27FC236}">
                <a16:creationId xmlns:a16="http://schemas.microsoft.com/office/drawing/2014/main" id="{7F444ED1-BCA4-1C46-CCC5-0647A4481911}"/>
              </a:ext>
            </a:extLst>
          </p:cNvPr>
          <p:cNvGraphicFramePr>
            <a:graphicFrameLocks noGrp="1"/>
          </p:cNvGraphicFramePr>
          <p:nvPr>
            <p:extLst>
              <p:ext uri="{D42A27DB-BD31-4B8C-83A1-F6EECF244321}">
                <p14:modId xmlns:p14="http://schemas.microsoft.com/office/powerpoint/2010/main" val="1617283278"/>
              </p:ext>
            </p:extLst>
          </p:nvPr>
        </p:nvGraphicFramePr>
        <p:xfrm>
          <a:off x="0" y="2324100"/>
          <a:ext cx="18288001" cy="7962899"/>
        </p:xfrm>
        <a:graphic>
          <a:graphicData uri="http://schemas.openxmlformats.org/drawingml/2006/table">
            <a:tbl>
              <a:tblPr firstRow="1" bandRow="1">
                <a:tableStyleId>{2D5ABB26-0587-4C30-8999-92F81FD0307C}</a:tableStyleId>
              </a:tblPr>
              <a:tblGrid>
                <a:gridCol w="6094281">
                  <a:extLst>
                    <a:ext uri="{9D8B030D-6E8A-4147-A177-3AD203B41FA5}">
                      <a16:colId xmlns:a16="http://schemas.microsoft.com/office/drawing/2014/main" val="20000"/>
                    </a:ext>
                  </a:extLst>
                </a:gridCol>
                <a:gridCol w="6094281">
                  <a:extLst>
                    <a:ext uri="{9D8B030D-6E8A-4147-A177-3AD203B41FA5}">
                      <a16:colId xmlns:a16="http://schemas.microsoft.com/office/drawing/2014/main" val="20001"/>
                    </a:ext>
                  </a:extLst>
                </a:gridCol>
                <a:gridCol w="6099439">
                  <a:extLst>
                    <a:ext uri="{9D8B030D-6E8A-4147-A177-3AD203B41FA5}">
                      <a16:colId xmlns:a16="http://schemas.microsoft.com/office/drawing/2014/main" val="20002"/>
                    </a:ext>
                  </a:extLst>
                </a:gridCol>
              </a:tblGrid>
              <a:tr h="3862719">
                <a:tc>
                  <a:txBody>
                    <a:bodyPr/>
                    <a:lstStyle/>
                    <a:p>
                      <a:pPr marL="85090">
                        <a:lnSpc>
                          <a:spcPct val="100000"/>
                        </a:lnSpc>
                        <a:spcBef>
                          <a:spcPts val="635"/>
                        </a:spcBef>
                      </a:pPr>
                      <a:r>
                        <a:rPr sz="2400" b="0" spc="-120" dirty="0">
                          <a:solidFill>
                            <a:schemeClr val="bg1"/>
                          </a:solidFill>
                          <a:latin typeface="Verdana" panose="020B0604030504040204" pitchFamily="34" charset="0"/>
                          <a:ea typeface="Verdana" panose="020B0604030504040204" pitchFamily="34" charset="0"/>
                          <a:cs typeface="Open Sans" panose="020B0606030504020204" pitchFamily="34" charset="0"/>
                        </a:rPr>
                        <a:t>CONTEXT</a:t>
                      </a:r>
                      <a:endParaRPr sz="2400" b="0" dirty="0">
                        <a:solidFill>
                          <a:schemeClr val="bg1"/>
                        </a:solidFill>
                        <a:latin typeface="Verdana" panose="020B0604030504040204" pitchFamily="34" charset="0"/>
                        <a:ea typeface="Verdana" panose="020B0604030504040204" pitchFamily="34" charset="0"/>
                        <a:cs typeface="Open Sans" panose="020B0606030504020204" pitchFamily="34" charset="0"/>
                      </a:endParaRPr>
                    </a:p>
                    <a:p>
                      <a:pPr marL="85090">
                        <a:lnSpc>
                          <a:spcPct val="100000"/>
                        </a:lnSpc>
                      </a:pPr>
                      <a:r>
                        <a:rPr sz="2400" b="0" spc="-70" dirty="0">
                          <a:solidFill>
                            <a:schemeClr val="bg1"/>
                          </a:solidFill>
                          <a:latin typeface="Verdana" panose="020B0604030504040204" pitchFamily="34" charset="0"/>
                          <a:ea typeface="Verdana" panose="020B0604030504040204" pitchFamily="34" charset="0"/>
                          <a:cs typeface="Open Sans" panose="020B0606030504020204" pitchFamily="34" charset="0"/>
                        </a:rPr>
                        <a:t>When</a:t>
                      </a:r>
                      <a:r>
                        <a:rPr sz="2400" b="0" spc="-195" dirty="0">
                          <a:solidFill>
                            <a:schemeClr val="bg1"/>
                          </a:solidFill>
                          <a:latin typeface="Verdana" panose="020B0604030504040204" pitchFamily="34" charset="0"/>
                          <a:ea typeface="Verdana" panose="020B0604030504040204" pitchFamily="34" charset="0"/>
                          <a:cs typeface="Open Sans" panose="020B0606030504020204" pitchFamily="34" charset="0"/>
                        </a:rPr>
                        <a:t> </a:t>
                      </a:r>
                      <a:r>
                        <a:rPr sz="2400" b="0" spc="-35" dirty="0">
                          <a:solidFill>
                            <a:schemeClr val="bg1"/>
                          </a:solidFill>
                          <a:latin typeface="Verdana" panose="020B0604030504040204" pitchFamily="34" charset="0"/>
                          <a:ea typeface="Verdana" panose="020B0604030504040204" pitchFamily="34" charset="0"/>
                          <a:cs typeface="Open Sans" panose="020B0606030504020204" pitchFamily="34" charset="0"/>
                        </a:rPr>
                        <a:t>does</a:t>
                      </a:r>
                      <a:r>
                        <a:rPr lang="en-IN" sz="2400" b="0" spc="-35" dirty="0">
                          <a:solidFill>
                            <a:schemeClr val="bg1"/>
                          </a:solidFill>
                          <a:latin typeface="Verdana" panose="020B0604030504040204" pitchFamily="34" charset="0"/>
                          <a:ea typeface="Verdana" panose="020B0604030504040204" pitchFamily="34" charset="0"/>
                          <a:cs typeface="Open Sans" panose="020B0606030504020204" pitchFamily="34" charset="0"/>
                        </a:rPr>
                        <a:t> </a:t>
                      </a:r>
                      <a:r>
                        <a:rPr sz="2400" b="0" spc="-35" dirty="0">
                          <a:solidFill>
                            <a:schemeClr val="bg1"/>
                          </a:solidFill>
                          <a:latin typeface="Verdana" panose="020B0604030504040204" pitchFamily="34" charset="0"/>
                          <a:ea typeface="Verdana" panose="020B0604030504040204" pitchFamily="34" charset="0"/>
                          <a:cs typeface="Open Sans" panose="020B0606030504020204" pitchFamily="34" charset="0"/>
                        </a:rPr>
                        <a:t>the</a:t>
                      </a:r>
                      <a:r>
                        <a:rPr lang="en-IN" sz="2400" b="0" spc="-35" dirty="0">
                          <a:solidFill>
                            <a:schemeClr val="bg1"/>
                          </a:solidFill>
                          <a:latin typeface="Verdana" panose="020B0604030504040204" pitchFamily="34" charset="0"/>
                          <a:ea typeface="Verdana" panose="020B0604030504040204" pitchFamily="34" charset="0"/>
                          <a:cs typeface="Open Sans" panose="020B0606030504020204" pitchFamily="34" charset="0"/>
                        </a:rPr>
                        <a:t> </a:t>
                      </a:r>
                      <a:r>
                        <a:rPr sz="2400" b="0" spc="-85" dirty="0">
                          <a:solidFill>
                            <a:schemeClr val="bg1"/>
                          </a:solidFill>
                          <a:latin typeface="Verdana" panose="020B0604030504040204" pitchFamily="34" charset="0"/>
                          <a:ea typeface="Verdana" panose="020B0604030504040204" pitchFamily="34" charset="0"/>
                          <a:cs typeface="Open Sans" panose="020B0606030504020204" pitchFamily="34" charset="0"/>
                        </a:rPr>
                        <a:t>p</a:t>
                      </a:r>
                      <a:r>
                        <a:rPr sz="2400" b="0" spc="-95" dirty="0">
                          <a:solidFill>
                            <a:schemeClr val="bg1"/>
                          </a:solidFill>
                          <a:latin typeface="Verdana" panose="020B0604030504040204" pitchFamily="34" charset="0"/>
                          <a:ea typeface="Verdana" panose="020B0604030504040204" pitchFamily="34" charset="0"/>
                          <a:cs typeface="Open Sans" panose="020B0606030504020204" pitchFamily="34" charset="0"/>
                        </a:rPr>
                        <a:t>r</a:t>
                      </a:r>
                      <a:r>
                        <a:rPr sz="2400" b="0" spc="-90" dirty="0">
                          <a:solidFill>
                            <a:schemeClr val="bg1"/>
                          </a:solidFill>
                          <a:latin typeface="Verdana" panose="020B0604030504040204" pitchFamily="34" charset="0"/>
                          <a:ea typeface="Verdana" panose="020B0604030504040204" pitchFamily="34" charset="0"/>
                          <a:cs typeface="Open Sans" panose="020B0606030504020204" pitchFamily="34" charset="0"/>
                        </a:rPr>
                        <a:t>o</a:t>
                      </a:r>
                      <a:r>
                        <a:rPr sz="2400" b="0" spc="-85" dirty="0">
                          <a:solidFill>
                            <a:schemeClr val="bg1"/>
                          </a:solidFill>
                          <a:latin typeface="Verdana" panose="020B0604030504040204" pitchFamily="34" charset="0"/>
                          <a:ea typeface="Verdana" panose="020B0604030504040204" pitchFamily="34" charset="0"/>
                          <a:cs typeface="Open Sans" panose="020B0606030504020204" pitchFamily="34" charset="0"/>
                        </a:rPr>
                        <a:t>b</a:t>
                      </a:r>
                      <a:r>
                        <a:rPr sz="2400" b="0" spc="-60" dirty="0">
                          <a:solidFill>
                            <a:schemeClr val="bg1"/>
                          </a:solidFill>
                          <a:latin typeface="Verdana" panose="020B0604030504040204" pitchFamily="34" charset="0"/>
                          <a:ea typeface="Verdana" panose="020B0604030504040204" pitchFamily="34" charset="0"/>
                          <a:cs typeface="Open Sans" panose="020B0606030504020204" pitchFamily="34" charset="0"/>
                        </a:rPr>
                        <a:t>l</a:t>
                      </a:r>
                      <a:r>
                        <a:rPr sz="2400" b="0" spc="-95" dirty="0">
                          <a:solidFill>
                            <a:schemeClr val="bg1"/>
                          </a:solidFill>
                          <a:latin typeface="Verdana" panose="020B0604030504040204" pitchFamily="34" charset="0"/>
                          <a:ea typeface="Verdana" panose="020B0604030504040204" pitchFamily="34" charset="0"/>
                          <a:cs typeface="Open Sans" panose="020B0606030504020204" pitchFamily="34" charset="0"/>
                        </a:rPr>
                        <a:t>e</a:t>
                      </a:r>
                      <a:r>
                        <a:rPr sz="2400" b="0" dirty="0">
                          <a:solidFill>
                            <a:schemeClr val="bg1"/>
                          </a:solidFill>
                          <a:latin typeface="Verdana" panose="020B0604030504040204" pitchFamily="34" charset="0"/>
                          <a:ea typeface="Verdana" panose="020B0604030504040204" pitchFamily="34" charset="0"/>
                          <a:cs typeface="Open Sans" panose="020B0606030504020204" pitchFamily="34" charset="0"/>
                        </a:rPr>
                        <a:t>m</a:t>
                      </a:r>
                      <a:r>
                        <a:rPr sz="2400" b="0" spc="-254" dirty="0">
                          <a:solidFill>
                            <a:schemeClr val="bg1"/>
                          </a:solidFill>
                          <a:latin typeface="Verdana" panose="020B0604030504040204" pitchFamily="34" charset="0"/>
                          <a:ea typeface="Verdana" panose="020B0604030504040204" pitchFamily="34" charset="0"/>
                          <a:cs typeface="Open Sans" panose="020B0606030504020204" pitchFamily="34" charset="0"/>
                        </a:rPr>
                        <a:t> </a:t>
                      </a:r>
                      <a:r>
                        <a:rPr sz="2400" b="0" spc="-70" dirty="0">
                          <a:solidFill>
                            <a:schemeClr val="bg1"/>
                          </a:solidFill>
                          <a:latin typeface="Verdana" panose="020B0604030504040204" pitchFamily="34" charset="0"/>
                          <a:ea typeface="Verdana" panose="020B0604030504040204" pitchFamily="34" charset="0"/>
                          <a:cs typeface="Open Sans" panose="020B0606030504020204" pitchFamily="34" charset="0"/>
                        </a:rPr>
                        <a:t>o</a:t>
                      </a:r>
                      <a:r>
                        <a:rPr sz="2400" b="0" spc="-65" dirty="0">
                          <a:solidFill>
                            <a:schemeClr val="bg1"/>
                          </a:solidFill>
                          <a:latin typeface="Verdana" panose="020B0604030504040204" pitchFamily="34" charset="0"/>
                          <a:ea typeface="Verdana" panose="020B0604030504040204" pitchFamily="34" charset="0"/>
                          <a:cs typeface="Open Sans" panose="020B0606030504020204" pitchFamily="34" charset="0"/>
                        </a:rPr>
                        <a:t>cc</a:t>
                      </a:r>
                      <a:r>
                        <a:rPr sz="2400" b="0" spc="-45" dirty="0">
                          <a:solidFill>
                            <a:schemeClr val="bg1"/>
                          </a:solidFill>
                          <a:latin typeface="Verdana" panose="020B0604030504040204" pitchFamily="34" charset="0"/>
                          <a:ea typeface="Verdana" panose="020B0604030504040204" pitchFamily="34" charset="0"/>
                          <a:cs typeface="Open Sans" panose="020B0606030504020204" pitchFamily="34" charset="0"/>
                        </a:rPr>
                        <a:t>u</a:t>
                      </a:r>
                      <a:r>
                        <a:rPr sz="2400" b="0" spc="-55" dirty="0">
                          <a:solidFill>
                            <a:schemeClr val="bg1"/>
                          </a:solidFill>
                          <a:latin typeface="Verdana" panose="020B0604030504040204" pitchFamily="34" charset="0"/>
                          <a:ea typeface="Verdana" panose="020B0604030504040204" pitchFamily="34" charset="0"/>
                          <a:cs typeface="Open Sans" panose="020B0606030504020204" pitchFamily="34" charset="0"/>
                        </a:rPr>
                        <a:t>r</a:t>
                      </a:r>
                      <a:r>
                        <a:rPr sz="2400" b="0" dirty="0">
                          <a:solidFill>
                            <a:schemeClr val="bg1"/>
                          </a:solidFill>
                          <a:latin typeface="Verdana" panose="020B0604030504040204" pitchFamily="34" charset="0"/>
                          <a:ea typeface="Verdana" panose="020B0604030504040204" pitchFamily="34" charset="0"/>
                          <a:cs typeface="Open Sans" panose="020B0606030504020204" pitchFamily="34" charset="0"/>
                        </a:rPr>
                        <a:t>?</a:t>
                      </a:r>
                    </a:p>
                  </a:txBody>
                  <a:tcPr marL="0" marR="0" marT="82683" marB="0">
                    <a:lnL w="9525">
                      <a:solidFill>
                        <a:srgbClr val="FBBD00"/>
                      </a:solidFill>
                      <a:prstDash val="solid"/>
                    </a:lnL>
                    <a:lnR w="12700">
                      <a:solidFill>
                        <a:srgbClr val="FBBD00"/>
                      </a:solidFill>
                      <a:prstDash val="solid"/>
                    </a:lnR>
                    <a:lnT w="9525">
                      <a:solidFill>
                        <a:srgbClr val="FBBD00"/>
                      </a:solidFill>
                      <a:prstDash val="solid"/>
                    </a:lnT>
                    <a:lnB w="9525">
                      <a:solidFill>
                        <a:srgbClr val="FBBD00"/>
                      </a:solidFill>
                      <a:prstDash val="solid"/>
                    </a:lnB>
                  </a:tcPr>
                </a:tc>
                <a:tc>
                  <a:txBody>
                    <a:bodyPr/>
                    <a:lstStyle/>
                    <a:p>
                      <a:pPr marL="84455">
                        <a:lnSpc>
                          <a:spcPct val="100000"/>
                        </a:lnSpc>
                        <a:spcBef>
                          <a:spcPts val="635"/>
                        </a:spcBef>
                      </a:pPr>
                      <a:r>
                        <a:rPr sz="2000" b="0" spc="-130" dirty="0">
                          <a:solidFill>
                            <a:schemeClr val="bg1"/>
                          </a:solidFill>
                          <a:latin typeface="Verdana" panose="020B0604030504040204" pitchFamily="34" charset="0"/>
                          <a:ea typeface="Verdana" panose="020B0604030504040204" pitchFamily="34" charset="0"/>
                          <a:cs typeface="Open Sans" panose="020B0606030504020204" pitchFamily="34" charset="0"/>
                        </a:rPr>
                        <a:t>PROBLEM</a:t>
                      </a:r>
                      <a:endParaRPr sz="2000" b="0" dirty="0">
                        <a:solidFill>
                          <a:schemeClr val="bg1"/>
                        </a:solidFill>
                        <a:latin typeface="Verdana" panose="020B0604030504040204" pitchFamily="34" charset="0"/>
                        <a:ea typeface="Verdana" panose="020B0604030504040204" pitchFamily="34" charset="0"/>
                        <a:cs typeface="Open Sans" panose="020B0606030504020204" pitchFamily="34" charset="0"/>
                      </a:endParaRPr>
                    </a:p>
                    <a:p>
                      <a:pPr marL="84455">
                        <a:lnSpc>
                          <a:spcPct val="100000"/>
                        </a:lnSpc>
                      </a:pPr>
                      <a:r>
                        <a:rPr sz="2000" b="0" spc="-30" dirty="0">
                          <a:solidFill>
                            <a:schemeClr val="bg1"/>
                          </a:solidFill>
                          <a:latin typeface="Verdana" panose="020B0604030504040204" pitchFamily="34" charset="0"/>
                          <a:ea typeface="Verdana" panose="020B0604030504040204" pitchFamily="34" charset="0"/>
                          <a:cs typeface="Open Sans" panose="020B0606030504020204" pitchFamily="34" charset="0"/>
                        </a:rPr>
                        <a:t>What</a:t>
                      </a:r>
                      <a:r>
                        <a:rPr lang="en-IN" sz="2000" b="0" spc="-30" dirty="0">
                          <a:solidFill>
                            <a:schemeClr val="bg1"/>
                          </a:solidFill>
                          <a:latin typeface="Verdana" panose="020B0604030504040204" pitchFamily="34" charset="0"/>
                          <a:ea typeface="Verdana" panose="020B0604030504040204" pitchFamily="34" charset="0"/>
                          <a:cs typeface="Open Sans" panose="020B0606030504020204" pitchFamily="34" charset="0"/>
                        </a:rPr>
                        <a:t> </a:t>
                      </a:r>
                      <a:r>
                        <a:rPr sz="2000" b="0" spc="-30" dirty="0">
                          <a:solidFill>
                            <a:schemeClr val="bg1"/>
                          </a:solidFill>
                          <a:latin typeface="Verdana" panose="020B0604030504040204" pitchFamily="34" charset="0"/>
                          <a:ea typeface="Verdana" panose="020B0604030504040204" pitchFamily="34" charset="0"/>
                          <a:cs typeface="Open Sans" panose="020B0606030504020204" pitchFamily="34" charset="0"/>
                        </a:rPr>
                        <a:t>is</a:t>
                      </a:r>
                      <a:r>
                        <a:rPr lang="en-IN" sz="2000" b="0" spc="-30" dirty="0">
                          <a:solidFill>
                            <a:schemeClr val="bg1"/>
                          </a:solidFill>
                          <a:latin typeface="Verdana" panose="020B0604030504040204" pitchFamily="34" charset="0"/>
                          <a:ea typeface="Verdana" panose="020B0604030504040204" pitchFamily="34" charset="0"/>
                          <a:cs typeface="Open Sans" panose="020B0606030504020204" pitchFamily="34" charset="0"/>
                        </a:rPr>
                        <a:t> </a:t>
                      </a:r>
                      <a:r>
                        <a:rPr sz="2000" b="0" spc="-30" dirty="0">
                          <a:solidFill>
                            <a:schemeClr val="bg1"/>
                          </a:solidFill>
                          <a:latin typeface="Verdana" panose="020B0604030504040204" pitchFamily="34" charset="0"/>
                          <a:ea typeface="Verdana" panose="020B0604030504040204" pitchFamily="34" charset="0"/>
                          <a:cs typeface="Open Sans" panose="020B0606030504020204" pitchFamily="34" charset="0"/>
                        </a:rPr>
                        <a:t>the</a:t>
                      </a:r>
                      <a:r>
                        <a:rPr lang="en-IN" sz="2000" b="0" spc="-30" dirty="0">
                          <a:solidFill>
                            <a:schemeClr val="bg1"/>
                          </a:solidFill>
                          <a:latin typeface="Verdana" panose="020B0604030504040204" pitchFamily="34" charset="0"/>
                          <a:ea typeface="Verdana" panose="020B0604030504040204" pitchFamily="34" charset="0"/>
                          <a:cs typeface="Open Sans" panose="020B0606030504020204" pitchFamily="34" charset="0"/>
                        </a:rPr>
                        <a:t> </a:t>
                      </a:r>
                      <a:r>
                        <a:rPr sz="2000" b="0" spc="-30" dirty="0">
                          <a:solidFill>
                            <a:schemeClr val="bg1"/>
                          </a:solidFill>
                          <a:latin typeface="Verdana" panose="020B0604030504040204" pitchFamily="34" charset="0"/>
                          <a:ea typeface="Verdana" panose="020B0604030504040204" pitchFamily="34" charset="0"/>
                          <a:cs typeface="Open Sans" panose="020B0606030504020204" pitchFamily="34" charset="0"/>
                        </a:rPr>
                        <a:t>root </a:t>
                      </a:r>
                      <a:r>
                        <a:rPr sz="2000" b="0" spc="-55" dirty="0">
                          <a:solidFill>
                            <a:schemeClr val="bg1"/>
                          </a:solidFill>
                          <a:latin typeface="Verdana" panose="020B0604030504040204" pitchFamily="34" charset="0"/>
                          <a:ea typeface="Verdana" panose="020B0604030504040204" pitchFamily="34" charset="0"/>
                          <a:cs typeface="Open Sans" panose="020B0606030504020204" pitchFamily="34" charset="0"/>
                        </a:rPr>
                        <a:t>cause</a:t>
                      </a:r>
                      <a:r>
                        <a:rPr sz="2000" b="0" spc="45" dirty="0">
                          <a:solidFill>
                            <a:schemeClr val="bg1"/>
                          </a:solidFill>
                          <a:latin typeface="Verdana" panose="020B0604030504040204" pitchFamily="34" charset="0"/>
                          <a:ea typeface="Verdana" panose="020B0604030504040204" pitchFamily="34" charset="0"/>
                          <a:cs typeface="Open Sans" panose="020B0606030504020204" pitchFamily="34" charset="0"/>
                        </a:rPr>
                        <a:t> </a:t>
                      </a:r>
                      <a:r>
                        <a:rPr sz="2000" b="0" spc="-35" dirty="0">
                          <a:solidFill>
                            <a:schemeClr val="bg1"/>
                          </a:solidFill>
                          <a:latin typeface="Verdana" panose="020B0604030504040204" pitchFamily="34" charset="0"/>
                          <a:ea typeface="Verdana" panose="020B0604030504040204" pitchFamily="34" charset="0"/>
                          <a:cs typeface="Open Sans" panose="020B0606030504020204" pitchFamily="34" charset="0"/>
                        </a:rPr>
                        <a:t>of</a:t>
                      </a:r>
                      <a:r>
                        <a:rPr lang="en-IN" sz="2000" b="0" spc="0" dirty="0">
                          <a:solidFill>
                            <a:schemeClr val="bg1"/>
                          </a:solidFill>
                          <a:latin typeface="Verdana" panose="020B0604030504040204" pitchFamily="34" charset="0"/>
                          <a:ea typeface="Verdana" panose="020B0604030504040204" pitchFamily="34" charset="0"/>
                          <a:cs typeface="Open Sans" panose="020B0606030504020204" pitchFamily="34" charset="0"/>
                        </a:rPr>
                        <a:t> t</a:t>
                      </a:r>
                      <a:r>
                        <a:rPr sz="2000" b="0" spc="-70" dirty="0">
                          <a:solidFill>
                            <a:schemeClr val="bg1"/>
                          </a:solidFill>
                          <a:latin typeface="Verdana" panose="020B0604030504040204" pitchFamily="34" charset="0"/>
                          <a:ea typeface="Verdana" panose="020B0604030504040204" pitchFamily="34" charset="0"/>
                          <a:cs typeface="Open Sans" panose="020B0606030504020204" pitchFamily="34" charset="0"/>
                        </a:rPr>
                        <a:t>he</a:t>
                      </a:r>
                      <a:r>
                        <a:rPr lang="en-IN" sz="2000" b="0" spc="-70" dirty="0">
                          <a:solidFill>
                            <a:schemeClr val="bg1"/>
                          </a:solidFill>
                          <a:latin typeface="Verdana" panose="020B0604030504040204" pitchFamily="34" charset="0"/>
                          <a:ea typeface="Verdana" panose="020B0604030504040204" pitchFamily="34" charset="0"/>
                          <a:cs typeface="Open Sans" panose="020B0606030504020204" pitchFamily="34" charset="0"/>
                        </a:rPr>
                        <a:t> problem</a:t>
                      </a:r>
                      <a:r>
                        <a:rPr sz="2000" b="0" spc="-70" dirty="0">
                          <a:solidFill>
                            <a:schemeClr val="bg1"/>
                          </a:solidFill>
                          <a:latin typeface="Verdana" panose="020B0604030504040204" pitchFamily="34" charset="0"/>
                          <a:ea typeface="Verdana" panose="020B0604030504040204" pitchFamily="34" charset="0"/>
                          <a:cs typeface="Open Sans" panose="020B0606030504020204" pitchFamily="34" charset="0"/>
                        </a:rPr>
                        <a:t>?</a:t>
                      </a:r>
                      <a:endParaRPr sz="2000" b="0" dirty="0">
                        <a:solidFill>
                          <a:schemeClr val="bg1"/>
                        </a:solidFill>
                        <a:latin typeface="Verdana" panose="020B0604030504040204" pitchFamily="34" charset="0"/>
                        <a:ea typeface="Verdana" panose="020B0604030504040204" pitchFamily="34" charset="0"/>
                        <a:cs typeface="Open Sans" panose="020B0606030504020204" pitchFamily="34" charset="0"/>
                      </a:endParaRPr>
                    </a:p>
                  </a:txBody>
                  <a:tcPr marL="0" marR="0" marT="82683" marB="0">
                    <a:lnL w="12700">
                      <a:solidFill>
                        <a:srgbClr val="FBBD00"/>
                      </a:solidFill>
                      <a:prstDash val="solid"/>
                    </a:lnL>
                    <a:lnR w="9525">
                      <a:solidFill>
                        <a:srgbClr val="FBBD00"/>
                      </a:solidFill>
                      <a:prstDash val="solid"/>
                    </a:lnR>
                    <a:lnT w="9525">
                      <a:solidFill>
                        <a:srgbClr val="FBBD00"/>
                      </a:solidFill>
                      <a:prstDash val="solid"/>
                    </a:lnT>
                    <a:lnB w="9525">
                      <a:solidFill>
                        <a:srgbClr val="FBBD00"/>
                      </a:solidFill>
                      <a:prstDash val="solid"/>
                    </a:lnB>
                  </a:tcPr>
                </a:tc>
                <a:tc>
                  <a:txBody>
                    <a:bodyPr/>
                    <a:lstStyle/>
                    <a:p>
                      <a:pPr marL="85725">
                        <a:lnSpc>
                          <a:spcPct val="100000"/>
                        </a:lnSpc>
                        <a:spcBef>
                          <a:spcPts val="635"/>
                        </a:spcBef>
                      </a:pPr>
                      <a:r>
                        <a:rPr sz="2000" b="0" spc="-135" dirty="0">
                          <a:solidFill>
                            <a:schemeClr val="bg1"/>
                          </a:solidFill>
                          <a:latin typeface="Verdana" panose="020B0604030504040204" pitchFamily="34" charset="0"/>
                          <a:ea typeface="Verdana" panose="020B0604030504040204" pitchFamily="34" charset="0"/>
                          <a:cs typeface="Open Sans" panose="020B0606030504020204" pitchFamily="34" charset="0"/>
                        </a:rPr>
                        <a:t>ALTERNATIVES</a:t>
                      </a:r>
                      <a:endParaRPr sz="2000" b="0" dirty="0">
                        <a:solidFill>
                          <a:schemeClr val="bg1"/>
                        </a:solidFill>
                        <a:latin typeface="Verdana" panose="020B0604030504040204" pitchFamily="34" charset="0"/>
                        <a:ea typeface="Verdana" panose="020B0604030504040204" pitchFamily="34" charset="0"/>
                        <a:cs typeface="Open Sans" panose="020B0606030504020204" pitchFamily="34" charset="0"/>
                      </a:endParaRPr>
                    </a:p>
                    <a:p>
                      <a:pPr marL="85725">
                        <a:lnSpc>
                          <a:spcPct val="100000"/>
                        </a:lnSpc>
                      </a:pPr>
                      <a:r>
                        <a:rPr sz="2000" b="0" spc="-45" dirty="0">
                          <a:solidFill>
                            <a:schemeClr val="bg1"/>
                          </a:solidFill>
                          <a:latin typeface="Verdana" panose="020B0604030504040204" pitchFamily="34" charset="0"/>
                          <a:ea typeface="Verdana" panose="020B0604030504040204" pitchFamily="34" charset="0"/>
                          <a:cs typeface="Open Sans" panose="020B0606030504020204" pitchFamily="34" charset="0"/>
                        </a:rPr>
                        <a:t>What</a:t>
                      </a:r>
                      <a:r>
                        <a:rPr lang="en-IN" sz="2000" b="0" spc="-45" dirty="0">
                          <a:solidFill>
                            <a:schemeClr val="bg1"/>
                          </a:solidFill>
                          <a:latin typeface="Verdana" panose="020B0604030504040204" pitchFamily="34" charset="0"/>
                          <a:ea typeface="Verdana" panose="020B0604030504040204" pitchFamily="34" charset="0"/>
                          <a:cs typeface="Open Sans" panose="020B0606030504020204" pitchFamily="34" charset="0"/>
                        </a:rPr>
                        <a:t> </a:t>
                      </a:r>
                      <a:r>
                        <a:rPr sz="2000" b="0" spc="-45" dirty="0">
                          <a:solidFill>
                            <a:schemeClr val="bg1"/>
                          </a:solidFill>
                          <a:latin typeface="Verdana" panose="020B0604030504040204" pitchFamily="34" charset="0"/>
                          <a:ea typeface="Verdana" panose="020B0604030504040204" pitchFamily="34" charset="0"/>
                          <a:cs typeface="Open Sans" panose="020B0606030504020204" pitchFamily="34" charset="0"/>
                        </a:rPr>
                        <a:t>do </a:t>
                      </a:r>
                      <a:r>
                        <a:rPr sz="2000" b="0" spc="-60" dirty="0">
                          <a:solidFill>
                            <a:schemeClr val="bg1"/>
                          </a:solidFill>
                          <a:latin typeface="Verdana" panose="020B0604030504040204" pitchFamily="34" charset="0"/>
                          <a:ea typeface="Verdana" panose="020B0604030504040204" pitchFamily="34" charset="0"/>
                          <a:cs typeface="Open Sans" panose="020B0606030504020204" pitchFamily="34" charset="0"/>
                        </a:rPr>
                        <a:t>customers </a:t>
                      </a:r>
                      <a:r>
                        <a:rPr sz="2000" b="0" spc="-20" dirty="0">
                          <a:solidFill>
                            <a:schemeClr val="bg1"/>
                          </a:solidFill>
                          <a:latin typeface="Verdana" panose="020B0604030504040204" pitchFamily="34" charset="0"/>
                          <a:ea typeface="Verdana" panose="020B0604030504040204" pitchFamily="34" charset="0"/>
                          <a:cs typeface="Open Sans" panose="020B0606030504020204" pitchFamily="34" charset="0"/>
                        </a:rPr>
                        <a:t>do</a:t>
                      </a:r>
                      <a:r>
                        <a:rPr lang="en-IN" sz="2000" b="0" spc="-20" dirty="0">
                          <a:solidFill>
                            <a:schemeClr val="bg1"/>
                          </a:solidFill>
                          <a:latin typeface="Verdana" panose="020B0604030504040204" pitchFamily="34" charset="0"/>
                          <a:ea typeface="Verdana" panose="020B0604030504040204" pitchFamily="34" charset="0"/>
                          <a:cs typeface="Open Sans" panose="020B0606030504020204" pitchFamily="34" charset="0"/>
                        </a:rPr>
                        <a:t> </a:t>
                      </a:r>
                      <a:r>
                        <a:rPr sz="2000" b="0" spc="-20" dirty="0">
                          <a:solidFill>
                            <a:schemeClr val="bg1"/>
                          </a:solidFill>
                          <a:latin typeface="Verdana" panose="020B0604030504040204" pitchFamily="34" charset="0"/>
                          <a:ea typeface="Verdana" panose="020B0604030504040204" pitchFamily="34" charset="0"/>
                          <a:cs typeface="Open Sans" panose="020B0606030504020204" pitchFamily="34" charset="0"/>
                        </a:rPr>
                        <a:t>now</a:t>
                      </a:r>
                      <a:r>
                        <a:rPr lang="en-IN" sz="2000" b="0" spc="-20" dirty="0">
                          <a:solidFill>
                            <a:schemeClr val="bg1"/>
                          </a:solidFill>
                          <a:latin typeface="Verdana" panose="020B0604030504040204" pitchFamily="34" charset="0"/>
                          <a:ea typeface="Verdana" panose="020B0604030504040204" pitchFamily="34" charset="0"/>
                          <a:cs typeface="Open Sans" panose="020B0606030504020204" pitchFamily="34" charset="0"/>
                        </a:rPr>
                        <a:t> </a:t>
                      </a:r>
                      <a:r>
                        <a:rPr sz="2000" b="0" spc="-20" dirty="0">
                          <a:solidFill>
                            <a:schemeClr val="bg1"/>
                          </a:solidFill>
                          <a:latin typeface="Verdana" panose="020B0604030504040204" pitchFamily="34" charset="0"/>
                          <a:ea typeface="Verdana" panose="020B0604030504040204" pitchFamily="34" charset="0"/>
                          <a:cs typeface="Open Sans" panose="020B0606030504020204" pitchFamily="34" charset="0"/>
                        </a:rPr>
                        <a:t>to</a:t>
                      </a:r>
                      <a:r>
                        <a:rPr sz="2000" b="0" spc="-150" dirty="0">
                          <a:solidFill>
                            <a:schemeClr val="bg1"/>
                          </a:solidFill>
                          <a:latin typeface="Verdana" panose="020B0604030504040204" pitchFamily="34" charset="0"/>
                          <a:ea typeface="Verdana" panose="020B0604030504040204" pitchFamily="34" charset="0"/>
                          <a:cs typeface="Open Sans" panose="020B0606030504020204" pitchFamily="34" charset="0"/>
                        </a:rPr>
                        <a:t> </a:t>
                      </a:r>
                      <a:r>
                        <a:rPr sz="2000" b="0" spc="-20" dirty="0">
                          <a:solidFill>
                            <a:schemeClr val="bg1"/>
                          </a:solidFill>
                          <a:latin typeface="Verdana" panose="020B0604030504040204" pitchFamily="34" charset="0"/>
                          <a:ea typeface="Verdana" panose="020B0604030504040204" pitchFamily="34" charset="0"/>
                          <a:cs typeface="Open Sans" panose="020B0606030504020204" pitchFamily="34" charset="0"/>
                        </a:rPr>
                        <a:t>ﬁx</a:t>
                      </a:r>
                      <a:r>
                        <a:rPr lang="en-IN" sz="2000" b="0" spc="-20" dirty="0">
                          <a:solidFill>
                            <a:schemeClr val="bg1"/>
                          </a:solidFill>
                          <a:latin typeface="Verdana" panose="020B0604030504040204" pitchFamily="34" charset="0"/>
                          <a:ea typeface="Verdana" panose="020B0604030504040204" pitchFamily="34" charset="0"/>
                          <a:cs typeface="Open Sans" panose="020B0606030504020204" pitchFamily="34" charset="0"/>
                        </a:rPr>
                        <a:t> </a:t>
                      </a:r>
                      <a:r>
                        <a:rPr sz="2000" b="0" spc="-60" dirty="0">
                          <a:solidFill>
                            <a:schemeClr val="bg1"/>
                          </a:solidFill>
                          <a:latin typeface="Verdana" panose="020B0604030504040204" pitchFamily="34" charset="0"/>
                          <a:ea typeface="Verdana" panose="020B0604030504040204" pitchFamily="34" charset="0"/>
                          <a:cs typeface="Open Sans" panose="020B0606030504020204" pitchFamily="34" charset="0"/>
                        </a:rPr>
                        <a:t>the</a:t>
                      </a:r>
                      <a:r>
                        <a:rPr lang="en-IN" sz="2000" b="0" spc="-60" dirty="0">
                          <a:solidFill>
                            <a:schemeClr val="bg1"/>
                          </a:solidFill>
                          <a:latin typeface="Verdana" panose="020B0604030504040204" pitchFamily="34" charset="0"/>
                          <a:ea typeface="Verdana" panose="020B0604030504040204" pitchFamily="34" charset="0"/>
                          <a:cs typeface="Open Sans" panose="020B0606030504020204" pitchFamily="34" charset="0"/>
                        </a:rPr>
                        <a:t> </a:t>
                      </a:r>
                      <a:r>
                        <a:rPr sz="2000" b="0" spc="-60" dirty="0">
                          <a:solidFill>
                            <a:schemeClr val="bg1"/>
                          </a:solidFill>
                          <a:latin typeface="Verdana" panose="020B0604030504040204" pitchFamily="34" charset="0"/>
                          <a:ea typeface="Verdana" panose="020B0604030504040204" pitchFamily="34" charset="0"/>
                          <a:cs typeface="Open Sans" panose="020B0606030504020204" pitchFamily="34" charset="0"/>
                        </a:rPr>
                        <a:t>problem?</a:t>
                      </a:r>
                      <a:endParaRPr sz="2000" b="0" dirty="0">
                        <a:solidFill>
                          <a:schemeClr val="bg1"/>
                        </a:solidFill>
                        <a:latin typeface="Verdana" panose="020B0604030504040204" pitchFamily="34" charset="0"/>
                        <a:ea typeface="Verdana" panose="020B0604030504040204" pitchFamily="34" charset="0"/>
                        <a:cs typeface="Open Sans" panose="020B0606030504020204" pitchFamily="34" charset="0"/>
                      </a:endParaRPr>
                    </a:p>
                  </a:txBody>
                  <a:tcPr marL="0" marR="0" marT="82683" marB="0">
                    <a:lnL w="9525">
                      <a:solidFill>
                        <a:srgbClr val="FBBD00"/>
                      </a:solidFill>
                      <a:prstDash val="solid"/>
                    </a:lnL>
                    <a:lnR w="9525">
                      <a:solidFill>
                        <a:srgbClr val="FBBD00"/>
                      </a:solidFill>
                      <a:prstDash val="solid"/>
                    </a:lnR>
                    <a:lnT w="9525">
                      <a:solidFill>
                        <a:srgbClr val="FBBD00"/>
                      </a:solidFill>
                      <a:prstDash val="solid"/>
                    </a:lnT>
                    <a:lnB w="9525">
                      <a:solidFill>
                        <a:srgbClr val="FBBD00"/>
                      </a:solidFill>
                      <a:prstDash val="solid"/>
                    </a:lnB>
                  </a:tcPr>
                </a:tc>
                <a:extLst>
                  <a:ext uri="{0D108BD9-81ED-4DB2-BD59-A6C34878D82A}">
                    <a16:rowId xmlns:a16="http://schemas.microsoft.com/office/drawing/2014/main" val="10000"/>
                  </a:ext>
                </a:extLst>
              </a:tr>
              <a:tr h="1206403">
                <a:tc rowSpan="2">
                  <a:txBody>
                    <a:bodyPr/>
                    <a:lstStyle/>
                    <a:p>
                      <a:pPr marL="85090">
                        <a:lnSpc>
                          <a:spcPct val="100000"/>
                        </a:lnSpc>
                        <a:spcBef>
                          <a:spcPts val="640"/>
                        </a:spcBef>
                      </a:pPr>
                      <a:r>
                        <a:rPr sz="2400" b="1" kern="1200" spc="-130" dirty="0">
                          <a:solidFill>
                            <a:schemeClr val="bg1"/>
                          </a:solidFill>
                          <a:latin typeface="Verdana" panose="020B0604030504040204" pitchFamily="34" charset="0"/>
                          <a:ea typeface="Verdana" panose="020B0604030504040204" pitchFamily="34" charset="0"/>
                          <a:cs typeface="Open Sans" panose="020B0606030504020204" pitchFamily="34" charset="0"/>
                        </a:rPr>
                        <a:t>CUSTOMERS</a:t>
                      </a:r>
                    </a:p>
                    <a:p>
                      <a:pPr marL="85090" marR="702310">
                        <a:lnSpc>
                          <a:spcPct val="100000"/>
                        </a:lnSpc>
                      </a:pPr>
                      <a:r>
                        <a:rPr sz="2400" b="1" spc="-40" dirty="0">
                          <a:solidFill>
                            <a:schemeClr val="bg1"/>
                          </a:solidFill>
                          <a:latin typeface="Verdana" panose="020B0604030504040204" pitchFamily="34" charset="0"/>
                          <a:ea typeface="Verdana" panose="020B0604030504040204" pitchFamily="34" charset="0"/>
                          <a:cs typeface="Open Sans" panose="020B0606030504020204" pitchFamily="34" charset="0"/>
                        </a:rPr>
                        <a:t>Who</a:t>
                      </a:r>
                      <a:r>
                        <a:rPr lang="en-IN" sz="2400" b="1" spc="-40" dirty="0">
                          <a:solidFill>
                            <a:schemeClr val="bg1"/>
                          </a:solidFill>
                          <a:latin typeface="Verdana" panose="020B0604030504040204" pitchFamily="34" charset="0"/>
                          <a:ea typeface="Verdana" panose="020B0604030504040204" pitchFamily="34" charset="0"/>
                          <a:cs typeface="Open Sans" panose="020B0606030504020204" pitchFamily="34" charset="0"/>
                        </a:rPr>
                        <a:t> </a:t>
                      </a:r>
                      <a:r>
                        <a:rPr sz="2400" b="1" spc="-40" dirty="0">
                          <a:solidFill>
                            <a:schemeClr val="bg1"/>
                          </a:solidFill>
                          <a:latin typeface="Verdana" panose="020B0604030504040204" pitchFamily="34" charset="0"/>
                          <a:ea typeface="Verdana" panose="020B0604030504040204" pitchFamily="34" charset="0"/>
                          <a:cs typeface="Open Sans" panose="020B0606030504020204" pitchFamily="34" charset="0"/>
                        </a:rPr>
                        <a:t>has</a:t>
                      </a:r>
                      <a:r>
                        <a:rPr lang="en-IN" sz="2400" b="1" spc="-40" dirty="0">
                          <a:solidFill>
                            <a:schemeClr val="bg1"/>
                          </a:solidFill>
                          <a:latin typeface="Verdana" panose="020B0604030504040204" pitchFamily="34" charset="0"/>
                          <a:ea typeface="Verdana" panose="020B0604030504040204" pitchFamily="34" charset="0"/>
                          <a:cs typeface="Open Sans" panose="020B0606030504020204" pitchFamily="34" charset="0"/>
                        </a:rPr>
                        <a:t> </a:t>
                      </a:r>
                      <a:r>
                        <a:rPr sz="2400" b="1" spc="-40" dirty="0">
                          <a:solidFill>
                            <a:schemeClr val="bg1"/>
                          </a:solidFill>
                          <a:latin typeface="Verdana" panose="020B0604030504040204" pitchFamily="34" charset="0"/>
                          <a:ea typeface="Verdana" panose="020B0604030504040204" pitchFamily="34" charset="0"/>
                          <a:cs typeface="Open Sans" panose="020B0606030504020204" pitchFamily="34" charset="0"/>
                        </a:rPr>
                        <a:t>the</a:t>
                      </a:r>
                      <a:r>
                        <a:rPr sz="2400" b="1" spc="-245" dirty="0">
                          <a:solidFill>
                            <a:schemeClr val="bg1"/>
                          </a:solidFill>
                          <a:latin typeface="Verdana" panose="020B0604030504040204" pitchFamily="34" charset="0"/>
                          <a:ea typeface="Verdana" panose="020B0604030504040204" pitchFamily="34" charset="0"/>
                          <a:cs typeface="Open Sans" panose="020B0606030504020204" pitchFamily="34" charset="0"/>
                        </a:rPr>
                        <a:t> </a:t>
                      </a:r>
                      <a:r>
                        <a:rPr sz="2400" b="1" spc="-60" dirty="0">
                          <a:solidFill>
                            <a:schemeClr val="bg1"/>
                          </a:solidFill>
                          <a:latin typeface="Verdana" panose="020B0604030504040204" pitchFamily="34" charset="0"/>
                          <a:ea typeface="Verdana" panose="020B0604030504040204" pitchFamily="34" charset="0"/>
                          <a:cs typeface="Open Sans" panose="020B0606030504020204" pitchFamily="34" charset="0"/>
                        </a:rPr>
                        <a:t>problem</a:t>
                      </a:r>
                      <a:r>
                        <a:rPr lang="en-IN" sz="2400" b="1" spc="-60" dirty="0">
                          <a:solidFill>
                            <a:schemeClr val="bg1"/>
                          </a:solidFill>
                          <a:latin typeface="Verdana" panose="020B0604030504040204" pitchFamily="34" charset="0"/>
                          <a:ea typeface="Verdana" panose="020B0604030504040204" pitchFamily="34" charset="0"/>
                          <a:cs typeface="Open Sans" panose="020B0606030504020204" pitchFamily="34" charset="0"/>
                        </a:rPr>
                        <a:t> </a:t>
                      </a:r>
                      <a:r>
                        <a:rPr sz="2400" b="1" spc="-60" dirty="0">
                          <a:solidFill>
                            <a:schemeClr val="bg1"/>
                          </a:solidFill>
                          <a:latin typeface="Verdana" panose="020B0604030504040204" pitchFamily="34" charset="0"/>
                          <a:ea typeface="Verdana" panose="020B0604030504040204" pitchFamily="34" charset="0"/>
                          <a:cs typeface="Open Sans" panose="020B0606030504020204" pitchFamily="34" charset="0"/>
                        </a:rPr>
                        <a:t>most </a:t>
                      </a:r>
                      <a:r>
                        <a:rPr sz="2400" b="1" spc="-55" dirty="0">
                          <a:solidFill>
                            <a:schemeClr val="bg1"/>
                          </a:solidFill>
                          <a:latin typeface="Verdana" panose="020B0604030504040204" pitchFamily="34" charset="0"/>
                          <a:ea typeface="Verdana" panose="020B0604030504040204" pitchFamily="34" charset="0"/>
                          <a:cs typeface="Open Sans" panose="020B0606030504020204" pitchFamily="34" charset="0"/>
                        </a:rPr>
                        <a:t>often?</a:t>
                      </a:r>
                      <a:endParaRPr sz="2400" b="1" dirty="0">
                        <a:solidFill>
                          <a:schemeClr val="bg1"/>
                        </a:solidFill>
                        <a:latin typeface="Verdana" panose="020B0604030504040204" pitchFamily="34" charset="0"/>
                        <a:ea typeface="Verdana" panose="020B0604030504040204" pitchFamily="34" charset="0"/>
                        <a:cs typeface="Open Sans" panose="020B0606030504020204" pitchFamily="34" charset="0"/>
                      </a:endParaRPr>
                    </a:p>
                  </a:txBody>
                  <a:tcPr marL="0" marR="0" marT="83334" marB="0">
                    <a:lnL w="9525">
                      <a:solidFill>
                        <a:srgbClr val="FBBD00"/>
                      </a:solidFill>
                      <a:prstDash val="solid"/>
                    </a:lnL>
                    <a:lnR w="12700">
                      <a:solidFill>
                        <a:srgbClr val="FBBD00"/>
                      </a:solidFill>
                      <a:prstDash val="solid"/>
                    </a:lnR>
                    <a:lnT w="9525">
                      <a:solidFill>
                        <a:srgbClr val="FBBD00"/>
                      </a:solidFill>
                      <a:prstDash val="solid"/>
                    </a:lnT>
                    <a:lnB w="9525">
                      <a:solidFill>
                        <a:srgbClr val="FBBD00"/>
                      </a:solidFill>
                      <a:prstDash val="solid"/>
                    </a:lnB>
                  </a:tcPr>
                </a:tc>
                <a:tc>
                  <a:txBody>
                    <a:bodyPr/>
                    <a:lstStyle/>
                    <a:p>
                      <a:pPr marL="84455">
                        <a:lnSpc>
                          <a:spcPct val="100000"/>
                        </a:lnSpc>
                        <a:spcBef>
                          <a:spcPts val="640"/>
                        </a:spcBef>
                      </a:pPr>
                      <a:r>
                        <a:rPr sz="1400" b="0" kern="1200" spc="-130" dirty="0">
                          <a:solidFill>
                            <a:schemeClr val="bg1"/>
                          </a:solidFill>
                          <a:latin typeface="Verdana" panose="020B0604030504040204" pitchFamily="34" charset="0"/>
                          <a:ea typeface="Verdana" panose="020B0604030504040204" pitchFamily="34" charset="0"/>
                          <a:cs typeface="Open Sans" panose="020B0606030504020204" pitchFamily="34" charset="0"/>
                        </a:rPr>
                        <a:t>EMOTIONAL</a:t>
                      </a:r>
                      <a:r>
                        <a:rPr lang="en-IN" sz="1400" b="0" spc="-150" dirty="0">
                          <a:solidFill>
                            <a:schemeClr val="bg1"/>
                          </a:solidFill>
                          <a:latin typeface="Verdana" panose="020B0604030504040204" pitchFamily="34" charset="0"/>
                          <a:ea typeface="Verdana" panose="020B0604030504040204" pitchFamily="34" charset="0"/>
                          <a:cs typeface="Open Sans" panose="020B0606030504020204" pitchFamily="34" charset="0"/>
                        </a:rPr>
                        <a:t> </a:t>
                      </a:r>
                      <a:r>
                        <a:rPr sz="1400" b="0" spc="-150" dirty="0">
                          <a:solidFill>
                            <a:schemeClr val="bg1"/>
                          </a:solidFill>
                          <a:latin typeface="Verdana" panose="020B0604030504040204" pitchFamily="34" charset="0"/>
                          <a:ea typeface="Verdana" panose="020B0604030504040204" pitchFamily="34" charset="0"/>
                          <a:cs typeface="Open Sans" panose="020B0606030504020204" pitchFamily="34" charset="0"/>
                        </a:rPr>
                        <a:t>IMPACT</a:t>
                      </a:r>
                      <a:endParaRPr sz="1400" b="0" dirty="0">
                        <a:solidFill>
                          <a:schemeClr val="bg1"/>
                        </a:solidFill>
                        <a:latin typeface="Verdana" panose="020B0604030504040204" pitchFamily="34" charset="0"/>
                        <a:ea typeface="Verdana" panose="020B0604030504040204" pitchFamily="34" charset="0"/>
                        <a:cs typeface="Open Sans" panose="020B0606030504020204" pitchFamily="34" charset="0"/>
                      </a:endParaRPr>
                    </a:p>
                    <a:p>
                      <a:pPr marL="84455">
                        <a:lnSpc>
                          <a:spcPct val="100000"/>
                        </a:lnSpc>
                      </a:pPr>
                      <a:r>
                        <a:rPr sz="1400" b="0" spc="-50" dirty="0">
                          <a:solidFill>
                            <a:schemeClr val="bg1"/>
                          </a:solidFill>
                          <a:latin typeface="Verdana" panose="020B0604030504040204" pitchFamily="34" charset="0"/>
                          <a:ea typeface="Verdana" panose="020B0604030504040204" pitchFamily="34" charset="0"/>
                          <a:cs typeface="Open Sans" panose="020B0606030504020204" pitchFamily="34" charset="0"/>
                        </a:rPr>
                        <a:t>How</a:t>
                      </a:r>
                      <a:r>
                        <a:rPr lang="en-IN" sz="1400" b="0" spc="-50" dirty="0">
                          <a:solidFill>
                            <a:schemeClr val="bg1"/>
                          </a:solidFill>
                          <a:latin typeface="Verdana" panose="020B0604030504040204" pitchFamily="34" charset="0"/>
                          <a:ea typeface="Verdana" panose="020B0604030504040204" pitchFamily="34" charset="0"/>
                          <a:cs typeface="Open Sans" panose="020B0606030504020204" pitchFamily="34" charset="0"/>
                        </a:rPr>
                        <a:t> </a:t>
                      </a:r>
                      <a:r>
                        <a:rPr sz="1400" b="0" spc="-50" dirty="0">
                          <a:solidFill>
                            <a:schemeClr val="bg1"/>
                          </a:solidFill>
                          <a:latin typeface="Verdana" panose="020B0604030504040204" pitchFamily="34" charset="0"/>
                          <a:ea typeface="Verdana" panose="020B0604030504040204" pitchFamily="34" charset="0"/>
                          <a:cs typeface="Open Sans" panose="020B0606030504020204" pitchFamily="34" charset="0"/>
                        </a:rPr>
                        <a:t>does</a:t>
                      </a:r>
                      <a:r>
                        <a:rPr lang="en-IN" sz="1400" b="0" spc="-50" dirty="0">
                          <a:solidFill>
                            <a:schemeClr val="bg1"/>
                          </a:solidFill>
                          <a:latin typeface="Verdana" panose="020B0604030504040204" pitchFamily="34" charset="0"/>
                          <a:ea typeface="Verdana" panose="020B0604030504040204" pitchFamily="34" charset="0"/>
                          <a:cs typeface="Open Sans" panose="020B0606030504020204" pitchFamily="34" charset="0"/>
                        </a:rPr>
                        <a:t> </a:t>
                      </a:r>
                      <a:r>
                        <a:rPr sz="1400" b="0" spc="-229" dirty="0">
                          <a:solidFill>
                            <a:schemeClr val="bg1"/>
                          </a:solidFill>
                          <a:latin typeface="Verdana" panose="020B0604030504040204" pitchFamily="34" charset="0"/>
                          <a:ea typeface="Verdana" panose="020B0604030504040204" pitchFamily="34" charset="0"/>
                          <a:cs typeface="Open Sans" panose="020B0606030504020204" pitchFamily="34" charset="0"/>
                        </a:rPr>
                        <a:t> </a:t>
                      </a:r>
                      <a:r>
                        <a:rPr sz="1400" b="0" spc="-50" dirty="0">
                          <a:solidFill>
                            <a:schemeClr val="bg1"/>
                          </a:solidFill>
                          <a:latin typeface="Verdana" panose="020B0604030504040204" pitchFamily="34" charset="0"/>
                          <a:ea typeface="Verdana" panose="020B0604030504040204" pitchFamily="34" charset="0"/>
                          <a:cs typeface="Open Sans" panose="020B0606030504020204" pitchFamily="34" charset="0"/>
                        </a:rPr>
                        <a:t>the</a:t>
                      </a:r>
                      <a:r>
                        <a:rPr lang="en-IN" sz="1400" b="0" spc="-50" dirty="0">
                          <a:solidFill>
                            <a:schemeClr val="bg1"/>
                          </a:solidFill>
                          <a:latin typeface="Verdana" panose="020B0604030504040204" pitchFamily="34" charset="0"/>
                          <a:ea typeface="Verdana" panose="020B0604030504040204" pitchFamily="34" charset="0"/>
                          <a:cs typeface="Open Sans" panose="020B0606030504020204" pitchFamily="34" charset="0"/>
                        </a:rPr>
                        <a:t> </a:t>
                      </a:r>
                      <a:r>
                        <a:rPr sz="1400" b="0" spc="-50" dirty="0">
                          <a:solidFill>
                            <a:schemeClr val="bg1"/>
                          </a:solidFill>
                          <a:latin typeface="Verdana" panose="020B0604030504040204" pitchFamily="34" charset="0"/>
                          <a:ea typeface="Verdana" panose="020B0604030504040204" pitchFamily="34" charset="0"/>
                          <a:cs typeface="Open Sans" panose="020B0606030504020204" pitchFamily="34" charset="0"/>
                        </a:rPr>
                        <a:t>customer</a:t>
                      </a:r>
                      <a:r>
                        <a:rPr sz="1400" b="0" spc="-215" dirty="0">
                          <a:solidFill>
                            <a:schemeClr val="bg1"/>
                          </a:solidFill>
                          <a:latin typeface="Verdana" panose="020B0604030504040204" pitchFamily="34" charset="0"/>
                          <a:ea typeface="Verdana" panose="020B0604030504040204" pitchFamily="34" charset="0"/>
                          <a:cs typeface="Open Sans" panose="020B0606030504020204" pitchFamily="34" charset="0"/>
                        </a:rPr>
                        <a:t> </a:t>
                      </a:r>
                      <a:r>
                        <a:rPr lang="en-IN" sz="1400" b="0" spc="-215" dirty="0">
                          <a:solidFill>
                            <a:schemeClr val="bg1"/>
                          </a:solidFill>
                          <a:latin typeface="Verdana" panose="020B0604030504040204" pitchFamily="34" charset="0"/>
                          <a:ea typeface="Verdana" panose="020B0604030504040204" pitchFamily="34" charset="0"/>
                          <a:cs typeface="Open Sans" panose="020B0606030504020204" pitchFamily="34" charset="0"/>
                        </a:rPr>
                        <a:t> </a:t>
                      </a:r>
                      <a:r>
                        <a:rPr sz="1400" b="0" spc="-55" dirty="0">
                          <a:solidFill>
                            <a:schemeClr val="bg1"/>
                          </a:solidFill>
                          <a:latin typeface="Verdana" panose="020B0604030504040204" pitchFamily="34" charset="0"/>
                          <a:ea typeface="Verdana" panose="020B0604030504040204" pitchFamily="34" charset="0"/>
                          <a:cs typeface="Open Sans" panose="020B0606030504020204" pitchFamily="34" charset="0"/>
                        </a:rPr>
                        <a:t>feel?</a:t>
                      </a:r>
                      <a:endParaRPr sz="1400" b="0" dirty="0">
                        <a:solidFill>
                          <a:schemeClr val="bg1"/>
                        </a:solidFill>
                        <a:latin typeface="Verdana" panose="020B0604030504040204" pitchFamily="34" charset="0"/>
                        <a:ea typeface="Verdana" panose="020B0604030504040204" pitchFamily="34" charset="0"/>
                        <a:cs typeface="Open Sans" panose="020B0606030504020204" pitchFamily="34" charset="0"/>
                      </a:endParaRPr>
                    </a:p>
                  </a:txBody>
                  <a:tcPr marL="0" marR="0" marT="83334" marB="0">
                    <a:lnL w="12700">
                      <a:solidFill>
                        <a:srgbClr val="FBBD00"/>
                      </a:solidFill>
                      <a:prstDash val="solid"/>
                    </a:lnL>
                    <a:lnR w="9525">
                      <a:solidFill>
                        <a:srgbClr val="FBBD00"/>
                      </a:solidFill>
                      <a:prstDash val="solid"/>
                    </a:lnR>
                    <a:lnT w="9525">
                      <a:solidFill>
                        <a:srgbClr val="FBBD00"/>
                      </a:solidFill>
                      <a:prstDash val="solid"/>
                    </a:lnT>
                  </a:tcPr>
                </a:tc>
                <a:tc rowSpan="2">
                  <a:txBody>
                    <a:bodyPr/>
                    <a:lstStyle/>
                    <a:p>
                      <a:pPr marL="85725">
                        <a:lnSpc>
                          <a:spcPct val="100000"/>
                        </a:lnSpc>
                        <a:spcBef>
                          <a:spcPts val="640"/>
                        </a:spcBef>
                      </a:pPr>
                      <a:r>
                        <a:rPr sz="2000" b="0" kern="1200" spc="-130" dirty="0">
                          <a:solidFill>
                            <a:schemeClr val="bg1"/>
                          </a:solidFill>
                          <a:latin typeface="Verdana" panose="020B0604030504040204" pitchFamily="34" charset="0"/>
                          <a:ea typeface="Verdana" panose="020B0604030504040204" pitchFamily="34" charset="0"/>
                          <a:cs typeface="Open Sans" panose="020B0606030504020204" pitchFamily="34" charset="0"/>
                        </a:rPr>
                        <a:t>ALTERNATIVE</a:t>
                      </a:r>
                      <a:r>
                        <a:rPr lang="en-IN" sz="2000" b="0" spc="-155" dirty="0">
                          <a:solidFill>
                            <a:schemeClr val="bg1"/>
                          </a:solidFill>
                          <a:latin typeface="Verdana" panose="020B0604030504040204" pitchFamily="34" charset="0"/>
                          <a:ea typeface="Verdana" panose="020B0604030504040204" pitchFamily="34" charset="0"/>
                          <a:cs typeface="Open Sans" panose="020B0606030504020204" pitchFamily="34" charset="0"/>
                        </a:rPr>
                        <a:t> </a:t>
                      </a:r>
                      <a:r>
                        <a:rPr sz="2000" b="0" kern="1200" spc="-130" dirty="0">
                          <a:solidFill>
                            <a:schemeClr val="bg1"/>
                          </a:solidFill>
                          <a:latin typeface="Verdana" panose="020B0604030504040204" pitchFamily="34" charset="0"/>
                          <a:ea typeface="Verdana" panose="020B0604030504040204" pitchFamily="34" charset="0"/>
                          <a:cs typeface="Open Sans" panose="020B0606030504020204" pitchFamily="34" charset="0"/>
                        </a:rPr>
                        <a:t>SHORTCOMINGS</a:t>
                      </a:r>
                    </a:p>
                    <a:p>
                      <a:pPr marL="85725" marR="247015">
                        <a:lnSpc>
                          <a:spcPct val="100000"/>
                        </a:lnSpc>
                      </a:pPr>
                      <a:r>
                        <a:rPr sz="2000" b="0" spc="-50" dirty="0">
                          <a:solidFill>
                            <a:schemeClr val="bg1"/>
                          </a:solidFill>
                          <a:latin typeface="Verdana" panose="020B0604030504040204" pitchFamily="34" charset="0"/>
                          <a:ea typeface="Verdana" panose="020B0604030504040204" pitchFamily="34" charset="0"/>
                          <a:cs typeface="Open Sans" panose="020B0606030504020204" pitchFamily="34" charset="0"/>
                        </a:rPr>
                        <a:t>What</a:t>
                      </a:r>
                      <a:r>
                        <a:rPr lang="en-IN" sz="2000" b="0" spc="-50" dirty="0">
                          <a:solidFill>
                            <a:schemeClr val="bg1"/>
                          </a:solidFill>
                          <a:latin typeface="Verdana" panose="020B0604030504040204" pitchFamily="34" charset="0"/>
                          <a:ea typeface="Verdana" panose="020B0604030504040204" pitchFamily="34" charset="0"/>
                          <a:cs typeface="Open Sans" panose="020B0606030504020204" pitchFamily="34" charset="0"/>
                        </a:rPr>
                        <a:t> </a:t>
                      </a:r>
                      <a:r>
                        <a:rPr sz="2000" b="0" spc="-50" dirty="0">
                          <a:solidFill>
                            <a:schemeClr val="bg1"/>
                          </a:solidFill>
                          <a:latin typeface="Verdana" panose="020B0604030504040204" pitchFamily="34" charset="0"/>
                          <a:ea typeface="Verdana" panose="020B0604030504040204" pitchFamily="34" charset="0"/>
                          <a:cs typeface="Open Sans" panose="020B0606030504020204" pitchFamily="34" charset="0"/>
                        </a:rPr>
                        <a:t>are</a:t>
                      </a:r>
                      <a:r>
                        <a:rPr lang="en-IN" sz="2000" b="0" spc="-50" dirty="0">
                          <a:solidFill>
                            <a:schemeClr val="bg1"/>
                          </a:solidFill>
                          <a:latin typeface="Verdana" panose="020B0604030504040204" pitchFamily="34" charset="0"/>
                          <a:ea typeface="Verdana" panose="020B0604030504040204" pitchFamily="34" charset="0"/>
                          <a:cs typeface="Open Sans" panose="020B0606030504020204" pitchFamily="34" charset="0"/>
                        </a:rPr>
                        <a:t> </a:t>
                      </a:r>
                      <a:r>
                        <a:rPr sz="2000" b="0" spc="-50" dirty="0">
                          <a:solidFill>
                            <a:schemeClr val="bg1"/>
                          </a:solidFill>
                          <a:latin typeface="Verdana" panose="020B0604030504040204" pitchFamily="34" charset="0"/>
                          <a:ea typeface="Verdana" panose="020B0604030504040204" pitchFamily="34" charset="0"/>
                          <a:cs typeface="Open Sans" panose="020B0606030504020204" pitchFamily="34" charset="0"/>
                        </a:rPr>
                        <a:t>the</a:t>
                      </a:r>
                      <a:r>
                        <a:rPr lang="en-IN" sz="2000" b="0" spc="-50" dirty="0">
                          <a:solidFill>
                            <a:schemeClr val="bg1"/>
                          </a:solidFill>
                          <a:latin typeface="Verdana" panose="020B0604030504040204" pitchFamily="34" charset="0"/>
                          <a:ea typeface="Verdana" panose="020B0604030504040204" pitchFamily="34" charset="0"/>
                          <a:cs typeface="Open Sans" panose="020B0606030504020204" pitchFamily="34" charset="0"/>
                        </a:rPr>
                        <a:t> </a:t>
                      </a:r>
                      <a:r>
                        <a:rPr sz="2000" b="0" spc="-50" dirty="0">
                          <a:solidFill>
                            <a:schemeClr val="bg1"/>
                          </a:solidFill>
                          <a:latin typeface="Verdana" panose="020B0604030504040204" pitchFamily="34" charset="0"/>
                          <a:ea typeface="Verdana" panose="020B0604030504040204" pitchFamily="34" charset="0"/>
                          <a:cs typeface="Open Sans" panose="020B0606030504020204" pitchFamily="34" charset="0"/>
                        </a:rPr>
                        <a:t>disadvantages</a:t>
                      </a:r>
                      <a:r>
                        <a:rPr lang="en-IN" sz="2000" b="0" spc="-50" dirty="0">
                          <a:solidFill>
                            <a:schemeClr val="bg1"/>
                          </a:solidFill>
                          <a:latin typeface="Verdana" panose="020B0604030504040204" pitchFamily="34" charset="0"/>
                          <a:ea typeface="Verdana" panose="020B0604030504040204" pitchFamily="34" charset="0"/>
                          <a:cs typeface="Open Sans" panose="020B0606030504020204" pitchFamily="34" charset="0"/>
                        </a:rPr>
                        <a:t> </a:t>
                      </a:r>
                      <a:r>
                        <a:rPr sz="2000" b="0" spc="-50" dirty="0">
                          <a:solidFill>
                            <a:schemeClr val="bg1"/>
                          </a:solidFill>
                          <a:latin typeface="Verdana" panose="020B0604030504040204" pitchFamily="34" charset="0"/>
                          <a:ea typeface="Verdana" panose="020B0604030504040204" pitchFamily="34" charset="0"/>
                          <a:cs typeface="Open Sans" panose="020B0606030504020204" pitchFamily="34" charset="0"/>
                        </a:rPr>
                        <a:t>of </a:t>
                      </a:r>
                      <a:r>
                        <a:rPr sz="2000" b="0" spc="-35" dirty="0">
                          <a:solidFill>
                            <a:schemeClr val="bg1"/>
                          </a:solidFill>
                          <a:latin typeface="Verdana" panose="020B0604030504040204" pitchFamily="34" charset="0"/>
                          <a:ea typeface="Verdana" panose="020B0604030504040204" pitchFamily="34" charset="0"/>
                          <a:cs typeface="Open Sans" panose="020B0606030504020204" pitchFamily="34" charset="0"/>
                        </a:rPr>
                        <a:t>the  </a:t>
                      </a:r>
                      <a:r>
                        <a:rPr sz="2000" b="0" spc="-70" dirty="0">
                          <a:solidFill>
                            <a:schemeClr val="bg1"/>
                          </a:solidFill>
                          <a:latin typeface="Verdana" panose="020B0604030504040204" pitchFamily="34" charset="0"/>
                          <a:ea typeface="Verdana" panose="020B0604030504040204" pitchFamily="34" charset="0"/>
                          <a:cs typeface="Open Sans" panose="020B0606030504020204" pitchFamily="34" charset="0"/>
                        </a:rPr>
                        <a:t>alternatives?</a:t>
                      </a:r>
                      <a:endParaRPr sz="2000" b="0" dirty="0">
                        <a:solidFill>
                          <a:schemeClr val="bg1"/>
                        </a:solidFill>
                        <a:latin typeface="Verdana" panose="020B0604030504040204" pitchFamily="34" charset="0"/>
                        <a:ea typeface="Verdana" panose="020B0604030504040204" pitchFamily="34" charset="0"/>
                        <a:cs typeface="Open Sans" panose="020B0606030504020204" pitchFamily="34" charset="0"/>
                      </a:endParaRPr>
                    </a:p>
                  </a:txBody>
                  <a:tcPr marL="0" marR="0" marT="83334" marB="0">
                    <a:lnL w="9525">
                      <a:solidFill>
                        <a:srgbClr val="FBBD00"/>
                      </a:solidFill>
                      <a:prstDash val="solid"/>
                    </a:lnL>
                    <a:lnR w="9525">
                      <a:solidFill>
                        <a:srgbClr val="FBBD00"/>
                      </a:solidFill>
                      <a:prstDash val="solid"/>
                    </a:lnR>
                    <a:lnT w="9525">
                      <a:solidFill>
                        <a:srgbClr val="FBBD00"/>
                      </a:solidFill>
                      <a:prstDash val="solid"/>
                    </a:lnT>
                    <a:lnB w="9525">
                      <a:solidFill>
                        <a:srgbClr val="FBBD00"/>
                      </a:solidFill>
                      <a:prstDash val="solid"/>
                    </a:lnB>
                  </a:tcPr>
                </a:tc>
                <a:extLst>
                  <a:ext uri="{0D108BD9-81ED-4DB2-BD59-A6C34878D82A}">
                    <a16:rowId xmlns:a16="http://schemas.microsoft.com/office/drawing/2014/main" val="10001"/>
                  </a:ext>
                </a:extLst>
              </a:tr>
              <a:tr h="2893777">
                <a:tc vMerge="1">
                  <a:txBody>
                    <a:bodyPr/>
                    <a:lstStyle/>
                    <a:p>
                      <a:endParaRPr/>
                    </a:p>
                  </a:txBody>
                  <a:tcPr marL="0" marR="0" marT="81280" marB="0">
                    <a:lnL w="9525">
                      <a:solidFill>
                        <a:srgbClr val="FBBD00"/>
                      </a:solidFill>
                      <a:prstDash val="solid"/>
                    </a:lnL>
                    <a:lnR w="12700">
                      <a:solidFill>
                        <a:srgbClr val="FBBD00"/>
                      </a:solidFill>
                      <a:prstDash val="solid"/>
                    </a:lnR>
                    <a:lnT w="9525">
                      <a:solidFill>
                        <a:srgbClr val="FBBD00"/>
                      </a:solidFill>
                      <a:prstDash val="solid"/>
                    </a:lnT>
                    <a:lnB w="9525">
                      <a:solidFill>
                        <a:srgbClr val="FBBD00"/>
                      </a:solidFill>
                      <a:prstDash val="solid"/>
                    </a:lnB>
                  </a:tcPr>
                </a:tc>
                <a:tc>
                  <a:txBody>
                    <a:bodyPr/>
                    <a:lstStyle/>
                    <a:p>
                      <a:pPr>
                        <a:lnSpc>
                          <a:spcPct val="100000"/>
                        </a:lnSpc>
                      </a:pPr>
                      <a:endParaRPr sz="2100" dirty="0">
                        <a:latin typeface="Verdana" panose="020B0604030504040204" pitchFamily="34" charset="0"/>
                        <a:ea typeface="Verdana" panose="020B0604030504040204" pitchFamily="34" charset="0"/>
                        <a:cs typeface="Open Sans" panose="020B0606030504020204" pitchFamily="34" charset="0"/>
                      </a:endParaRPr>
                    </a:p>
                    <a:p>
                      <a:pPr marL="84455">
                        <a:lnSpc>
                          <a:spcPct val="100000"/>
                        </a:lnSpc>
                        <a:spcBef>
                          <a:spcPts val="795"/>
                        </a:spcBef>
                      </a:pPr>
                      <a:r>
                        <a:rPr sz="1600" b="0" kern="1200" spc="-130" dirty="0">
                          <a:solidFill>
                            <a:schemeClr val="bg1"/>
                          </a:solidFill>
                          <a:latin typeface="Verdana" panose="020B0604030504040204" pitchFamily="34" charset="0"/>
                          <a:ea typeface="Verdana" panose="020B0604030504040204" pitchFamily="34" charset="0"/>
                          <a:cs typeface="Open Sans" panose="020B0606030504020204" pitchFamily="34" charset="0"/>
                        </a:rPr>
                        <a:t>QUANTIFIABLE</a:t>
                      </a:r>
                      <a:r>
                        <a:rPr lang="en-IN" sz="1600" b="0" spc="-145" dirty="0">
                          <a:solidFill>
                            <a:schemeClr val="bg1"/>
                          </a:solidFill>
                          <a:latin typeface="Verdana" panose="020B0604030504040204" pitchFamily="34" charset="0"/>
                          <a:ea typeface="Verdana" panose="020B0604030504040204" pitchFamily="34" charset="0"/>
                          <a:cs typeface="Open Sans" panose="020B0606030504020204" pitchFamily="34" charset="0"/>
                        </a:rPr>
                        <a:t> </a:t>
                      </a:r>
                      <a:r>
                        <a:rPr sz="1600" b="0" spc="-145" dirty="0">
                          <a:solidFill>
                            <a:schemeClr val="bg1"/>
                          </a:solidFill>
                          <a:latin typeface="Verdana" panose="020B0604030504040204" pitchFamily="34" charset="0"/>
                          <a:ea typeface="Verdana" panose="020B0604030504040204" pitchFamily="34" charset="0"/>
                          <a:cs typeface="Open Sans" panose="020B0606030504020204" pitchFamily="34" charset="0"/>
                        </a:rPr>
                        <a:t>IMPACT</a:t>
                      </a:r>
                      <a:endParaRPr sz="1600" b="0" dirty="0">
                        <a:solidFill>
                          <a:schemeClr val="bg1"/>
                        </a:solidFill>
                        <a:latin typeface="Verdana" panose="020B0604030504040204" pitchFamily="34" charset="0"/>
                        <a:ea typeface="Verdana" panose="020B0604030504040204" pitchFamily="34" charset="0"/>
                        <a:cs typeface="Open Sans" panose="020B0606030504020204" pitchFamily="34" charset="0"/>
                      </a:endParaRPr>
                    </a:p>
                    <a:p>
                      <a:pPr marL="84455" marR="474345">
                        <a:lnSpc>
                          <a:spcPct val="100000"/>
                        </a:lnSpc>
                      </a:pPr>
                      <a:r>
                        <a:rPr sz="1600" b="0" spc="-45" dirty="0">
                          <a:solidFill>
                            <a:schemeClr val="bg1"/>
                          </a:solidFill>
                          <a:latin typeface="Verdana" panose="020B0604030504040204" pitchFamily="34" charset="0"/>
                          <a:ea typeface="Verdana" panose="020B0604030504040204" pitchFamily="34" charset="0"/>
                          <a:cs typeface="Open Sans" panose="020B0606030504020204" pitchFamily="34" charset="0"/>
                        </a:rPr>
                        <a:t>What</a:t>
                      </a:r>
                      <a:r>
                        <a:rPr lang="en-IN" sz="1600" b="0" spc="-45" dirty="0">
                          <a:solidFill>
                            <a:schemeClr val="bg1"/>
                          </a:solidFill>
                          <a:latin typeface="Verdana" panose="020B0604030504040204" pitchFamily="34" charset="0"/>
                          <a:ea typeface="Verdana" panose="020B0604030504040204" pitchFamily="34" charset="0"/>
                          <a:cs typeface="Open Sans" panose="020B0606030504020204" pitchFamily="34" charset="0"/>
                        </a:rPr>
                        <a:t> </a:t>
                      </a:r>
                      <a:r>
                        <a:rPr sz="1600" b="0" spc="-45" dirty="0">
                          <a:solidFill>
                            <a:schemeClr val="bg1"/>
                          </a:solidFill>
                          <a:latin typeface="Verdana" panose="020B0604030504040204" pitchFamily="34" charset="0"/>
                          <a:ea typeface="Verdana" panose="020B0604030504040204" pitchFamily="34" charset="0"/>
                          <a:cs typeface="Open Sans" panose="020B0606030504020204" pitchFamily="34" charset="0"/>
                        </a:rPr>
                        <a:t>is</a:t>
                      </a:r>
                      <a:r>
                        <a:rPr lang="en-IN" sz="1600" b="0" spc="-45" dirty="0">
                          <a:solidFill>
                            <a:schemeClr val="bg1"/>
                          </a:solidFill>
                          <a:latin typeface="Verdana" panose="020B0604030504040204" pitchFamily="34" charset="0"/>
                          <a:ea typeface="Verdana" panose="020B0604030504040204" pitchFamily="34" charset="0"/>
                          <a:cs typeface="Open Sans" panose="020B0606030504020204" pitchFamily="34" charset="0"/>
                        </a:rPr>
                        <a:t> </a:t>
                      </a:r>
                      <a:r>
                        <a:rPr sz="1600" b="0" spc="-45" dirty="0">
                          <a:solidFill>
                            <a:schemeClr val="bg1"/>
                          </a:solidFill>
                          <a:latin typeface="Verdana" panose="020B0604030504040204" pitchFamily="34" charset="0"/>
                          <a:ea typeface="Verdana" panose="020B0604030504040204" pitchFamily="34" charset="0"/>
                          <a:cs typeface="Open Sans" panose="020B0606030504020204" pitchFamily="34" charset="0"/>
                        </a:rPr>
                        <a:t>the</a:t>
                      </a:r>
                      <a:r>
                        <a:rPr lang="en-IN" sz="1600" b="0" spc="-45" dirty="0">
                          <a:solidFill>
                            <a:schemeClr val="bg1"/>
                          </a:solidFill>
                          <a:latin typeface="Verdana" panose="020B0604030504040204" pitchFamily="34" charset="0"/>
                          <a:ea typeface="Verdana" panose="020B0604030504040204" pitchFamily="34" charset="0"/>
                          <a:cs typeface="Open Sans" panose="020B0606030504020204" pitchFamily="34" charset="0"/>
                        </a:rPr>
                        <a:t> </a:t>
                      </a:r>
                      <a:r>
                        <a:rPr sz="1600" b="0" spc="-45" dirty="0">
                          <a:solidFill>
                            <a:schemeClr val="bg1"/>
                          </a:solidFill>
                          <a:latin typeface="Verdana" panose="020B0604030504040204" pitchFamily="34" charset="0"/>
                          <a:ea typeface="Verdana" panose="020B0604030504040204" pitchFamily="34" charset="0"/>
                          <a:cs typeface="Open Sans" panose="020B0606030504020204" pitchFamily="34" charset="0"/>
                        </a:rPr>
                        <a:t>measurable</a:t>
                      </a:r>
                      <a:r>
                        <a:rPr lang="en-IN" sz="1600" b="0" spc="-45" dirty="0">
                          <a:solidFill>
                            <a:schemeClr val="bg1"/>
                          </a:solidFill>
                          <a:latin typeface="Verdana" panose="020B0604030504040204" pitchFamily="34" charset="0"/>
                          <a:ea typeface="Verdana" panose="020B0604030504040204" pitchFamily="34" charset="0"/>
                          <a:cs typeface="Open Sans" panose="020B0606030504020204" pitchFamily="34" charset="0"/>
                        </a:rPr>
                        <a:t> </a:t>
                      </a:r>
                      <a:r>
                        <a:rPr sz="1600" b="0" spc="-45" dirty="0">
                          <a:solidFill>
                            <a:schemeClr val="bg1"/>
                          </a:solidFill>
                          <a:latin typeface="Verdana" panose="020B0604030504040204" pitchFamily="34" charset="0"/>
                          <a:ea typeface="Verdana" panose="020B0604030504040204" pitchFamily="34" charset="0"/>
                          <a:cs typeface="Open Sans" panose="020B0606030504020204" pitchFamily="34" charset="0"/>
                        </a:rPr>
                        <a:t>impact  </a:t>
                      </a:r>
                      <a:r>
                        <a:rPr sz="1600" b="0" spc="-60" dirty="0">
                          <a:solidFill>
                            <a:schemeClr val="bg1"/>
                          </a:solidFill>
                          <a:latin typeface="Verdana" panose="020B0604030504040204" pitchFamily="34" charset="0"/>
                          <a:ea typeface="Verdana" panose="020B0604030504040204" pitchFamily="34" charset="0"/>
                          <a:cs typeface="Open Sans" panose="020B0606030504020204" pitchFamily="34" charset="0"/>
                        </a:rPr>
                        <a:t>(include</a:t>
                      </a:r>
                      <a:r>
                        <a:rPr lang="en-IN" sz="1600" b="0" spc="-60" dirty="0">
                          <a:solidFill>
                            <a:schemeClr val="bg1"/>
                          </a:solidFill>
                          <a:latin typeface="Verdana" panose="020B0604030504040204" pitchFamily="34" charset="0"/>
                          <a:ea typeface="Verdana" panose="020B0604030504040204" pitchFamily="34" charset="0"/>
                          <a:cs typeface="Open Sans" panose="020B0606030504020204" pitchFamily="34" charset="0"/>
                        </a:rPr>
                        <a:t> </a:t>
                      </a:r>
                      <a:r>
                        <a:rPr sz="1600" b="0" spc="-60" dirty="0">
                          <a:solidFill>
                            <a:schemeClr val="bg1"/>
                          </a:solidFill>
                          <a:latin typeface="Verdana" panose="020B0604030504040204" pitchFamily="34" charset="0"/>
                          <a:ea typeface="Verdana" panose="020B0604030504040204" pitchFamily="34" charset="0"/>
                          <a:cs typeface="Open Sans" panose="020B0606030504020204" pitchFamily="34" charset="0"/>
                        </a:rPr>
                        <a:t>units)?</a:t>
                      </a:r>
                      <a:endParaRPr sz="1600" b="0" dirty="0">
                        <a:solidFill>
                          <a:schemeClr val="bg1"/>
                        </a:solidFill>
                        <a:latin typeface="Verdana" panose="020B0604030504040204" pitchFamily="34" charset="0"/>
                        <a:ea typeface="Verdana" panose="020B0604030504040204" pitchFamily="34" charset="0"/>
                        <a:cs typeface="Open Sans" panose="020B0606030504020204" pitchFamily="34" charset="0"/>
                      </a:endParaRPr>
                    </a:p>
                  </a:txBody>
                  <a:tcPr marL="0" marR="0" marT="0" marB="0">
                    <a:lnL w="12700">
                      <a:solidFill>
                        <a:srgbClr val="FBBD00"/>
                      </a:solidFill>
                      <a:prstDash val="solid"/>
                    </a:lnL>
                    <a:lnR w="9525">
                      <a:solidFill>
                        <a:srgbClr val="FBBD00"/>
                      </a:solidFill>
                      <a:prstDash val="solid"/>
                    </a:lnR>
                    <a:lnB w="9525">
                      <a:solidFill>
                        <a:srgbClr val="FBBD00"/>
                      </a:solidFill>
                      <a:prstDash val="solid"/>
                    </a:lnB>
                  </a:tcPr>
                </a:tc>
                <a:tc vMerge="1">
                  <a:txBody>
                    <a:bodyPr/>
                    <a:lstStyle/>
                    <a:p>
                      <a:endParaRPr/>
                    </a:p>
                  </a:txBody>
                  <a:tcPr marL="0" marR="0" marT="81280" marB="0">
                    <a:lnL w="9525">
                      <a:solidFill>
                        <a:srgbClr val="FBBD00"/>
                      </a:solidFill>
                      <a:prstDash val="solid"/>
                    </a:lnL>
                    <a:lnR w="9525">
                      <a:solidFill>
                        <a:srgbClr val="FBBD00"/>
                      </a:solidFill>
                      <a:prstDash val="solid"/>
                    </a:lnR>
                    <a:lnT w="9525">
                      <a:solidFill>
                        <a:srgbClr val="FBBD00"/>
                      </a:solidFill>
                      <a:prstDash val="solid"/>
                    </a:lnT>
                    <a:lnB w="9525">
                      <a:solidFill>
                        <a:srgbClr val="FBBD00"/>
                      </a:solidFill>
                      <a:prstDash val="solid"/>
                    </a:lnB>
                  </a:tcPr>
                </a:tc>
                <a:extLst>
                  <a:ext uri="{0D108BD9-81ED-4DB2-BD59-A6C34878D82A}">
                    <a16:rowId xmlns:a16="http://schemas.microsoft.com/office/drawing/2014/main" val="10002"/>
                  </a:ext>
                </a:extLst>
              </a:tr>
            </a:tbl>
          </a:graphicData>
        </a:graphic>
      </p:graphicFrame>
      <p:sp>
        <p:nvSpPr>
          <p:cNvPr id="44" name="TextBox 43">
            <a:extLst>
              <a:ext uri="{FF2B5EF4-FFF2-40B4-BE49-F238E27FC236}">
                <a16:creationId xmlns:a16="http://schemas.microsoft.com/office/drawing/2014/main" id="{3C2EC6CA-46D2-6EF4-2502-274A9FDE164B}"/>
              </a:ext>
            </a:extLst>
          </p:cNvPr>
          <p:cNvSpPr txBox="1"/>
          <p:nvPr/>
        </p:nvSpPr>
        <p:spPr>
          <a:xfrm>
            <a:off x="37375" y="3782316"/>
            <a:ext cx="5748950" cy="1477328"/>
          </a:xfrm>
          <a:prstGeom prst="rect">
            <a:avLst/>
          </a:prstGeom>
          <a:noFill/>
        </p:spPr>
        <p:txBody>
          <a:bodyPr wrap="square" rtlCol="0">
            <a:spAutoFit/>
          </a:bodyPr>
          <a:lstStyle/>
          <a:p>
            <a:r>
              <a:rPr lang="en-US" dirty="0">
                <a:solidFill>
                  <a:schemeClr val="bg1"/>
                </a:solidFill>
              </a:rPr>
              <a:t>The problem occurs during the production and disposal phases of clothing. The fashion industry generates substantial waste and pollution, particularly when clothes are produced from virgin materials and discarded after short use.</a:t>
            </a:r>
            <a:endParaRPr lang="en-IN" dirty="0">
              <a:solidFill>
                <a:schemeClr val="bg1"/>
              </a:solidFill>
            </a:endParaRPr>
          </a:p>
        </p:txBody>
      </p:sp>
      <p:sp>
        <p:nvSpPr>
          <p:cNvPr id="45" name="TextBox 44">
            <a:extLst>
              <a:ext uri="{FF2B5EF4-FFF2-40B4-BE49-F238E27FC236}">
                <a16:creationId xmlns:a16="http://schemas.microsoft.com/office/drawing/2014/main" id="{4E430E40-D959-5817-4D5C-E28EB164D8B0}"/>
              </a:ext>
            </a:extLst>
          </p:cNvPr>
          <p:cNvSpPr txBox="1"/>
          <p:nvPr/>
        </p:nvSpPr>
        <p:spPr>
          <a:xfrm>
            <a:off x="6144567" y="3695922"/>
            <a:ext cx="5400527" cy="1200329"/>
          </a:xfrm>
          <a:prstGeom prst="rect">
            <a:avLst/>
          </a:prstGeom>
          <a:noFill/>
        </p:spPr>
        <p:txBody>
          <a:bodyPr wrap="square" rtlCol="0">
            <a:spAutoFit/>
          </a:bodyPr>
          <a:lstStyle/>
          <a:p>
            <a:r>
              <a:rPr lang="en-US" dirty="0">
                <a:solidFill>
                  <a:schemeClr val="bg1"/>
                </a:solidFill>
              </a:rPr>
              <a:t>The root cause is the reliance on non-renewable resources (e.g., petroleum-based fibers) and inefficient recycling methods, leading to massive environmental degradation.</a:t>
            </a:r>
            <a:endParaRPr lang="en-IN" dirty="0">
              <a:solidFill>
                <a:schemeClr val="bg1"/>
              </a:solidFill>
            </a:endParaRPr>
          </a:p>
        </p:txBody>
      </p:sp>
      <p:sp>
        <p:nvSpPr>
          <p:cNvPr id="46" name="TextBox 45">
            <a:extLst>
              <a:ext uri="{FF2B5EF4-FFF2-40B4-BE49-F238E27FC236}">
                <a16:creationId xmlns:a16="http://schemas.microsoft.com/office/drawing/2014/main" id="{1C44FCBC-4411-67FC-BEC8-39C2FDA7F256}"/>
              </a:ext>
            </a:extLst>
          </p:cNvPr>
          <p:cNvSpPr txBox="1"/>
          <p:nvPr/>
        </p:nvSpPr>
        <p:spPr>
          <a:xfrm>
            <a:off x="12175076" y="3449812"/>
            <a:ext cx="5212489" cy="1477328"/>
          </a:xfrm>
          <a:prstGeom prst="rect">
            <a:avLst/>
          </a:prstGeom>
          <a:noFill/>
        </p:spPr>
        <p:txBody>
          <a:bodyPr wrap="square" rtlCol="0">
            <a:spAutoFit/>
          </a:bodyPr>
          <a:lstStyle/>
          <a:p>
            <a:r>
              <a:rPr lang="en-US" dirty="0">
                <a:solidFill>
                  <a:schemeClr val="bg1"/>
                </a:solidFill>
              </a:rPr>
              <a:t>Currently, customers may purchase clothing from brands that claim to be sustainable or engage in small-scale recycling (e.g., donating or upcycling clothes). Some also opt for second-hand shopping to reduce demand for new clothing.</a:t>
            </a:r>
            <a:endParaRPr lang="en-IN" dirty="0">
              <a:solidFill>
                <a:schemeClr val="bg1"/>
              </a:solidFill>
            </a:endParaRPr>
          </a:p>
        </p:txBody>
      </p:sp>
      <p:sp>
        <p:nvSpPr>
          <p:cNvPr id="47" name="TextBox 46">
            <a:extLst>
              <a:ext uri="{FF2B5EF4-FFF2-40B4-BE49-F238E27FC236}">
                <a16:creationId xmlns:a16="http://schemas.microsoft.com/office/drawing/2014/main" id="{E8DF0BAF-D9F0-785E-956C-28FBFF5D2EED}"/>
              </a:ext>
            </a:extLst>
          </p:cNvPr>
          <p:cNvSpPr txBox="1"/>
          <p:nvPr/>
        </p:nvSpPr>
        <p:spPr>
          <a:xfrm>
            <a:off x="248265" y="7732105"/>
            <a:ext cx="5183038" cy="1477328"/>
          </a:xfrm>
          <a:prstGeom prst="rect">
            <a:avLst/>
          </a:prstGeom>
          <a:noFill/>
        </p:spPr>
        <p:txBody>
          <a:bodyPr wrap="square" rtlCol="0">
            <a:spAutoFit/>
          </a:bodyPr>
          <a:lstStyle/>
          <a:p>
            <a:r>
              <a:rPr lang="en-US" dirty="0">
                <a:solidFill>
                  <a:schemeClr val="bg1"/>
                </a:solidFill>
              </a:rPr>
              <a:t>Environmentally-conscious consumers, especially those looking for genuinely sustainable clothing options. Additionally, companies in the fashion industry aiming to meet sustainability goals face this problem.</a:t>
            </a:r>
            <a:endParaRPr lang="en-IN" dirty="0">
              <a:solidFill>
                <a:schemeClr val="bg1"/>
              </a:solidFill>
            </a:endParaRPr>
          </a:p>
        </p:txBody>
      </p:sp>
      <p:sp>
        <p:nvSpPr>
          <p:cNvPr id="48" name="TextBox 47">
            <a:extLst>
              <a:ext uri="{FF2B5EF4-FFF2-40B4-BE49-F238E27FC236}">
                <a16:creationId xmlns:a16="http://schemas.microsoft.com/office/drawing/2014/main" id="{338B3F5C-3EF8-33AC-040E-A01E79E40F41}"/>
              </a:ext>
            </a:extLst>
          </p:cNvPr>
          <p:cNvSpPr txBox="1"/>
          <p:nvPr/>
        </p:nvSpPr>
        <p:spPr>
          <a:xfrm>
            <a:off x="6105122" y="6777996"/>
            <a:ext cx="5582306" cy="738664"/>
          </a:xfrm>
          <a:prstGeom prst="rect">
            <a:avLst/>
          </a:prstGeom>
          <a:noFill/>
        </p:spPr>
        <p:txBody>
          <a:bodyPr wrap="square" rtlCol="0">
            <a:spAutoFit/>
          </a:bodyPr>
          <a:lstStyle/>
          <a:p>
            <a:r>
              <a:rPr lang="en-US" sz="1400" dirty="0">
                <a:solidFill>
                  <a:schemeClr val="bg1"/>
                </a:solidFill>
              </a:rPr>
              <a:t>Customers may feel frustrated, guilty, or helpless due to the difficulty in finding truly sustainable options and the lack of transparency in the fashion industry. </a:t>
            </a:r>
            <a:endParaRPr lang="en-IN" sz="1400" dirty="0">
              <a:solidFill>
                <a:schemeClr val="bg1"/>
              </a:solidFill>
            </a:endParaRPr>
          </a:p>
        </p:txBody>
      </p:sp>
      <p:sp>
        <p:nvSpPr>
          <p:cNvPr id="49" name="TextBox 48">
            <a:extLst>
              <a:ext uri="{FF2B5EF4-FFF2-40B4-BE49-F238E27FC236}">
                <a16:creationId xmlns:a16="http://schemas.microsoft.com/office/drawing/2014/main" id="{BC398480-77C1-67D4-6DD9-145BFBDF52E0}"/>
              </a:ext>
            </a:extLst>
          </p:cNvPr>
          <p:cNvSpPr txBox="1"/>
          <p:nvPr/>
        </p:nvSpPr>
        <p:spPr>
          <a:xfrm>
            <a:off x="6158254" y="8693103"/>
            <a:ext cx="5183038" cy="1200329"/>
          </a:xfrm>
          <a:prstGeom prst="rect">
            <a:avLst/>
          </a:prstGeom>
          <a:noFill/>
        </p:spPr>
        <p:txBody>
          <a:bodyPr wrap="square" rtlCol="0">
            <a:spAutoFit/>
          </a:bodyPr>
          <a:lstStyle/>
          <a:p>
            <a:r>
              <a:rPr lang="en-US" dirty="0">
                <a:solidFill>
                  <a:schemeClr val="bg1"/>
                </a:solidFill>
              </a:rPr>
              <a:t>The impact can be measured in terms of reduced carbon footprint (e.g., kilograms of CO2 emissions saved), reduced waste (e.g., tons of textiles diverted from landfills)</a:t>
            </a:r>
            <a:endParaRPr lang="en-IN" dirty="0">
              <a:solidFill>
                <a:schemeClr val="bg1"/>
              </a:solidFill>
            </a:endParaRPr>
          </a:p>
        </p:txBody>
      </p:sp>
      <p:sp>
        <p:nvSpPr>
          <p:cNvPr id="50" name="TextBox 49">
            <a:extLst>
              <a:ext uri="{FF2B5EF4-FFF2-40B4-BE49-F238E27FC236}">
                <a16:creationId xmlns:a16="http://schemas.microsoft.com/office/drawing/2014/main" id="{3AAE8798-075A-A574-F9FE-899B0961B894}"/>
              </a:ext>
            </a:extLst>
          </p:cNvPr>
          <p:cNvSpPr txBox="1"/>
          <p:nvPr/>
        </p:nvSpPr>
        <p:spPr>
          <a:xfrm>
            <a:off x="12268200" y="7530179"/>
            <a:ext cx="5582307" cy="1477328"/>
          </a:xfrm>
          <a:prstGeom prst="rect">
            <a:avLst/>
          </a:prstGeom>
          <a:noFill/>
        </p:spPr>
        <p:txBody>
          <a:bodyPr wrap="square" rtlCol="0">
            <a:spAutoFit/>
          </a:bodyPr>
          <a:lstStyle/>
          <a:p>
            <a:r>
              <a:rPr lang="en-US" dirty="0">
                <a:solidFill>
                  <a:schemeClr val="bg1"/>
                </a:solidFill>
              </a:rPr>
              <a:t>Alternatives like second-hand shopping or limited sustainable lines from major brands may not fully address the environmental impact. These alternatives can also be less appealing due to higher costs, limited availability, and concerns about the actual sustainability of the products.</a:t>
            </a:r>
            <a:endParaRPr lang="en-IN" dirty="0">
              <a:solidFill>
                <a:schemeClr val="bg1"/>
              </a:solidFill>
            </a:endParaRPr>
          </a:p>
        </p:txBody>
      </p:sp>
      <p:pic>
        <p:nvPicPr>
          <p:cNvPr id="2" name="Picture 1">
            <a:extLst>
              <a:ext uri="{FF2B5EF4-FFF2-40B4-BE49-F238E27FC236}">
                <a16:creationId xmlns:a16="http://schemas.microsoft.com/office/drawing/2014/main" id="{C101C6A2-2716-E370-5D1F-36AF127D9587}"/>
              </a:ext>
            </a:extLst>
          </p:cNvPr>
          <p:cNvPicPr>
            <a:picLocks noChangeAspect="1"/>
          </p:cNvPicPr>
          <p:nvPr/>
        </p:nvPicPr>
        <p:blipFill>
          <a:blip r:embed="rId2"/>
          <a:stretch>
            <a:fillRect/>
          </a:stretch>
        </p:blipFill>
        <p:spPr>
          <a:xfrm>
            <a:off x="16112360" y="276549"/>
            <a:ext cx="1702139" cy="1702139"/>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6EA"/>
        </a:solidFill>
        <a:effectLst/>
      </p:bgPr>
    </p:bg>
    <p:spTree>
      <p:nvGrpSpPr>
        <p:cNvPr id="1" name=""/>
        <p:cNvGrpSpPr/>
        <p:nvPr/>
      </p:nvGrpSpPr>
      <p:grpSpPr>
        <a:xfrm>
          <a:off x="0" y="0"/>
          <a:ext cx="0" cy="0"/>
          <a:chOff x="0" y="0"/>
          <a:chExt cx="0" cy="0"/>
        </a:xfrm>
      </p:grpSpPr>
      <p:sp>
        <p:nvSpPr>
          <p:cNvPr id="24" name="TextBox 15">
            <a:extLst>
              <a:ext uri="{FF2B5EF4-FFF2-40B4-BE49-F238E27FC236}">
                <a16:creationId xmlns:a16="http://schemas.microsoft.com/office/drawing/2014/main" id="{0E7B02B3-E2C9-F009-A3C0-256240DA0E92}"/>
              </a:ext>
            </a:extLst>
          </p:cNvPr>
          <p:cNvSpPr txBox="1"/>
          <p:nvPr/>
        </p:nvSpPr>
        <p:spPr>
          <a:xfrm>
            <a:off x="685799" y="639414"/>
            <a:ext cx="13446731" cy="1019574"/>
          </a:xfrm>
          <a:prstGeom prst="rect">
            <a:avLst/>
          </a:prstGeom>
        </p:spPr>
        <p:txBody>
          <a:bodyPr wrap="square" lIns="0" tIns="0" rIns="0" bIns="0" rtlCol="0" anchor="t">
            <a:spAutoFit/>
          </a:bodyPr>
          <a:lstStyle/>
          <a:p>
            <a:pPr>
              <a:lnSpc>
                <a:spcPts val="8747"/>
              </a:lnSpc>
              <a:spcBef>
                <a:spcPts val="97"/>
              </a:spcBef>
            </a:pPr>
            <a:r>
              <a:rPr lang="en-US" sz="5400" b="1" dirty="0">
                <a:solidFill>
                  <a:schemeClr val="accent3">
                    <a:lumMod val="50000"/>
                  </a:schemeClr>
                </a:solidFill>
              </a:rPr>
              <a:t>Problem Interviews And Surveys Results  </a:t>
            </a:r>
          </a:p>
        </p:txBody>
      </p:sp>
      <p:sp>
        <p:nvSpPr>
          <p:cNvPr id="25" name="Rectangle 24">
            <a:extLst>
              <a:ext uri="{FF2B5EF4-FFF2-40B4-BE49-F238E27FC236}">
                <a16:creationId xmlns:a16="http://schemas.microsoft.com/office/drawing/2014/main" id="{878B60A2-20BB-D160-9EB7-24C5515CC381}"/>
              </a:ext>
            </a:extLst>
          </p:cNvPr>
          <p:cNvSpPr/>
          <p:nvPr/>
        </p:nvSpPr>
        <p:spPr>
          <a:xfrm>
            <a:off x="1066800" y="2388900"/>
            <a:ext cx="13868400" cy="7848302"/>
          </a:xfrm>
          <a:prstGeom prst="rect">
            <a:avLst/>
          </a:prstGeom>
          <a:noFill/>
        </p:spPr>
        <p:txBody>
          <a:bodyPr wrap="square">
            <a:spAutoFit/>
          </a:bodyPr>
          <a:lstStyle/>
          <a:p>
            <a:pPr marL="457200" indent="-457200">
              <a:buFont typeface="Arial" panose="020B0604020202020204" pitchFamily="34" charset="0"/>
              <a:buChar char="•"/>
            </a:pPr>
            <a:r>
              <a:rPr lang="pt-BR" sz="4000" dirty="0"/>
              <a:t>How many customers did you interview? </a:t>
            </a:r>
          </a:p>
          <a:p>
            <a:pPr marL="457200" indent="-457200">
              <a:buFont typeface="Arial" panose="020B0604020202020204" pitchFamily="34" charset="0"/>
              <a:buChar char="•"/>
            </a:pPr>
            <a:endParaRPr lang="pt-BR" sz="4000" dirty="0"/>
          </a:p>
          <a:p>
            <a:pPr marL="457200" indent="-457200">
              <a:buFont typeface="Arial" panose="020B0604020202020204" pitchFamily="34" charset="0"/>
              <a:buChar char="•"/>
            </a:pPr>
            <a:r>
              <a:rPr lang="pt-BR" sz="4000" dirty="0"/>
              <a:t>What was the interview mode?</a:t>
            </a:r>
          </a:p>
          <a:p>
            <a:endParaRPr lang="pt-BR" sz="4000" i="1" dirty="0"/>
          </a:p>
          <a:p>
            <a:pPr marL="457200" indent="-457200">
              <a:buFont typeface="Arial" panose="020B0604020202020204" pitchFamily="34" charset="0"/>
              <a:buChar char="•"/>
            </a:pPr>
            <a:r>
              <a:rPr lang="pt-BR" sz="4000" dirty="0"/>
              <a:t>How many of them agree this is a problem and wants a solution?</a:t>
            </a:r>
          </a:p>
          <a:p>
            <a:endParaRPr lang="pt-BR" sz="4000" dirty="0"/>
          </a:p>
          <a:p>
            <a:pPr marL="457200" indent="-457200">
              <a:buFont typeface="Arial" panose="020B0604020202020204" pitchFamily="34" charset="0"/>
              <a:buChar char="•"/>
            </a:pPr>
            <a:r>
              <a:rPr lang="pt-BR" sz="4000" dirty="0"/>
              <a:t>How many of them said they don't need a new solution?</a:t>
            </a:r>
          </a:p>
          <a:p>
            <a:pPr marL="457200" indent="-457200">
              <a:buFont typeface="Arial" panose="020B0604020202020204" pitchFamily="34" charset="0"/>
              <a:buChar char="•"/>
            </a:pPr>
            <a:r>
              <a:rPr lang="en-US" altLang="en-US" sz="4000" b="1" dirty="0">
                <a:solidFill>
                  <a:srgbClr val="FF0000"/>
                </a:solidFill>
              </a:rPr>
              <a:t>10 customers (20%) stated that they do not feel the need for a new solution</a:t>
            </a:r>
            <a:endParaRPr lang="pt-BR" sz="4000" i="1" dirty="0"/>
          </a:p>
          <a:p>
            <a:pPr marL="457200" indent="-457200">
              <a:buFont typeface="Arial" panose="020B0604020202020204" pitchFamily="34" charset="0"/>
              <a:buChar char="•"/>
            </a:pPr>
            <a:endParaRPr lang="pt-BR" sz="4000" i="1" dirty="0"/>
          </a:p>
          <a:p>
            <a:pPr marL="457200" indent="-457200">
              <a:buFont typeface="Arial" panose="020B0604020202020204" pitchFamily="34" charset="0"/>
              <a:buChar char="•"/>
            </a:pPr>
            <a:endParaRPr lang="pt-BR" sz="3200" dirty="0"/>
          </a:p>
          <a:p>
            <a:pPr marL="457200" indent="-457200">
              <a:buFont typeface="Arial" panose="020B0604020202020204" pitchFamily="34" charset="0"/>
              <a:buChar char="•"/>
            </a:pPr>
            <a:endParaRPr lang="pt-BR" sz="3200" i="1" dirty="0"/>
          </a:p>
        </p:txBody>
      </p:sp>
      <p:sp>
        <p:nvSpPr>
          <p:cNvPr id="26" name="Rectangle 25">
            <a:extLst>
              <a:ext uri="{FF2B5EF4-FFF2-40B4-BE49-F238E27FC236}">
                <a16:creationId xmlns:a16="http://schemas.microsoft.com/office/drawing/2014/main" id="{0A447376-C25D-3898-3A7A-0AAFEC8451B0}"/>
              </a:ext>
            </a:extLst>
          </p:cNvPr>
          <p:cNvSpPr/>
          <p:nvPr/>
        </p:nvSpPr>
        <p:spPr>
          <a:xfrm>
            <a:off x="1066800" y="3958687"/>
            <a:ext cx="515710" cy="495577"/>
          </a:xfrm>
          <a:prstGeom prst="rect">
            <a:avLst/>
          </a:prstGeom>
        </p:spPr>
        <p:txBody>
          <a:bodyPr wrap="square">
            <a:spAutoFit/>
          </a:bodyPr>
          <a:lstStyle/>
          <a:p>
            <a:pPr marL="285750" indent="-285750">
              <a:buFont typeface="Arial" panose="020B0604020202020204" pitchFamily="34" charset="0"/>
              <a:buChar char="•"/>
            </a:pPr>
            <a:endParaRPr lang="pt-BR" dirty="0"/>
          </a:p>
        </p:txBody>
      </p:sp>
      <p:sp>
        <p:nvSpPr>
          <p:cNvPr id="27" name="TextBox 26">
            <a:extLst>
              <a:ext uri="{FF2B5EF4-FFF2-40B4-BE49-F238E27FC236}">
                <a16:creationId xmlns:a16="http://schemas.microsoft.com/office/drawing/2014/main" id="{F68707AF-68D6-C724-8D13-4E21C815B936}"/>
              </a:ext>
            </a:extLst>
          </p:cNvPr>
          <p:cNvSpPr txBox="1"/>
          <p:nvPr/>
        </p:nvSpPr>
        <p:spPr>
          <a:xfrm>
            <a:off x="1752600" y="3061923"/>
            <a:ext cx="4191000" cy="892552"/>
          </a:xfrm>
          <a:prstGeom prst="rect">
            <a:avLst/>
          </a:prstGeom>
          <a:noFill/>
        </p:spPr>
        <p:txBody>
          <a:bodyPr wrap="square" rtlCol="0">
            <a:spAutoFit/>
          </a:bodyPr>
          <a:lstStyle/>
          <a:p>
            <a:r>
              <a:rPr lang="en-IN" altLang="en-US" sz="3200" b="1" dirty="0">
                <a:solidFill>
                  <a:srgbClr val="FF0000"/>
                </a:solidFill>
              </a:rPr>
              <a:t>50 customers</a:t>
            </a:r>
            <a:endParaRPr lang="en-IN" altLang="en-US" sz="3200" b="1" dirty="0">
              <a:solidFill>
                <a:srgbClr val="FF0000"/>
              </a:solidFill>
              <a:latin typeface="Calibri" panose="020F0502020204030204" pitchFamily="34" charset="0"/>
            </a:endParaRPr>
          </a:p>
          <a:p>
            <a:endParaRPr lang="en-IN" sz="2000" dirty="0"/>
          </a:p>
        </p:txBody>
      </p:sp>
      <p:sp>
        <p:nvSpPr>
          <p:cNvPr id="28" name="TextBox 27">
            <a:extLst>
              <a:ext uri="{FF2B5EF4-FFF2-40B4-BE49-F238E27FC236}">
                <a16:creationId xmlns:a16="http://schemas.microsoft.com/office/drawing/2014/main" id="{514FB459-8EB3-AD08-E38D-959E95F24191}"/>
              </a:ext>
            </a:extLst>
          </p:cNvPr>
          <p:cNvSpPr txBox="1"/>
          <p:nvPr/>
        </p:nvSpPr>
        <p:spPr>
          <a:xfrm>
            <a:off x="1502921" y="4257876"/>
            <a:ext cx="15464943" cy="584775"/>
          </a:xfrm>
          <a:prstGeom prst="rect">
            <a:avLst/>
          </a:prstGeom>
          <a:noFill/>
        </p:spPr>
        <p:txBody>
          <a:bodyPr wrap="square" rtlCol="0">
            <a:spAutoFit/>
          </a:bodyPr>
          <a:lstStyle/>
          <a:p>
            <a:r>
              <a:rPr lang="en-US" altLang="en-US" sz="3200" b="1" dirty="0">
                <a:solidFill>
                  <a:srgbClr val="FF0000"/>
                </a:solidFill>
              </a:rPr>
              <a:t>30 interviews were conducted online, and 20 interviews were conducted in person</a:t>
            </a:r>
            <a:endParaRPr lang="en-IN" sz="3200" dirty="0"/>
          </a:p>
        </p:txBody>
      </p:sp>
      <p:sp>
        <p:nvSpPr>
          <p:cNvPr id="29" name="TextBox 28">
            <a:extLst>
              <a:ext uri="{FF2B5EF4-FFF2-40B4-BE49-F238E27FC236}">
                <a16:creationId xmlns:a16="http://schemas.microsoft.com/office/drawing/2014/main" id="{8F917B29-580D-C7B7-781F-0DECA1BF7A66}"/>
              </a:ext>
            </a:extLst>
          </p:cNvPr>
          <p:cNvSpPr txBox="1"/>
          <p:nvPr/>
        </p:nvSpPr>
        <p:spPr>
          <a:xfrm>
            <a:off x="1324655" y="6095959"/>
            <a:ext cx="17035622" cy="584775"/>
          </a:xfrm>
          <a:prstGeom prst="rect">
            <a:avLst/>
          </a:prstGeom>
          <a:noFill/>
        </p:spPr>
        <p:txBody>
          <a:bodyPr wrap="square" rtlCol="0">
            <a:spAutoFit/>
          </a:bodyPr>
          <a:lstStyle/>
          <a:p>
            <a:r>
              <a:rPr lang="en-US" altLang="en-US" sz="3200" b="1" dirty="0">
                <a:solidFill>
                  <a:srgbClr val="FF0000"/>
                </a:solidFill>
              </a:rPr>
              <a:t>40 customers (80%) agreed that this is a problem and expressed a desire for a new solution</a:t>
            </a:r>
            <a:endParaRPr lang="en-IN" sz="3200" dirty="0"/>
          </a:p>
        </p:txBody>
      </p:sp>
      <p:pic>
        <p:nvPicPr>
          <p:cNvPr id="2" name="Picture 1">
            <a:extLst>
              <a:ext uri="{FF2B5EF4-FFF2-40B4-BE49-F238E27FC236}">
                <a16:creationId xmlns:a16="http://schemas.microsoft.com/office/drawing/2014/main" id="{D3E50155-B73D-E692-EAFB-4499D21C410E}"/>
              </a:ext>
            </a:extLst>
          </p:cNvPr>
          <p:cNvPicPr>
            <a:picLocks noChangeAspect="1"/>
          </p:cNvPicPr>
          <p:nvPr/>
        </p:nvPicPr>
        <p:blipFill>
          <a:blip r:embed="rId2"/>
          <a:stretch>
            <a:fillRect/>
          </a:stretch>
        </p:blipFill>
        <p:spPr>
          <a:xfrm>
            <a:off x="15646739" y="410020"/>
            <a:ext cx="1905000" cy="190500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225F44"/>
        </a:solidFill>
        <a:effectLst/>
      </p:bgPr>
    </p:bg>
    <p:spTree>
      <p:nvGrpSpPr>
        <p:cNvPr id="1" name=""/>
        <p:cNvGrpSpPr/>
        <p:nvPr/>
      </p:nvGrpSpPr>
      <p:grpSpPr>
        <a:xfrm>
          <a:off x="0" y="0"/>
          <a:ext cx="0" cy="0"/>
          <a:chOff x="0" y="0"/>
          <a:chExt cx="0" cy="0"/>
        </a:xfrm>
      </p:grpSpPr>
      <p:grpSp>
        <p:nvGrpSpPr>
          <p:cNvPr id="14" name="Group 14"/>
          <p:cNvGrpSpPr/>
          <p:nvPr/>
        </p:nvGrpSpPr>
        <p:grpSpPr>
          <a:xfrm>
            <a:off x="838202" y="448247"/>
            <a:ext cx="6248398" cy="2866454"/>
            <a:chOff x="-220760" y="-47625"/>
            <a:chExt cx="1839163" cy="860425"/>
          </a:xfrm>
        </p:grpSpPr>
        <p:sp>
          <p:nvSpPr>
            <p:cNvPr id="15" name="Freeform 15"/>
            <p:cNvSpPr/>
            <p:nvPr/>
          </p:nvSpPr>
          <p:spPr>
            <a:xfrm>
              <a:off x="-220760" y="0"/>
              <a:ext cx="1839163" cy="434650"/>
            </a:xfrm>
            <a:custGeom>
              <a:avLst/>
              <a:gdLst/>
              <a:ahLst/>
              <a:cxnLst/>
              <a:rect l="l" t="t" r="r" b="b"/>
              <a:pathLst>
                <a:path w="1076919" h="434650">
                  <a:moveTo>
                    <a:pt x="96563" y="0"/>
                  </a:moveTo>
                  <a:lnTo>
                    <a:pt x="980357" y="0"/>
                  </a:lnTo>
                  <a:cubicBezTo>
                    <a:pt x="1005967" y="0"/>
                    <a:pt x="1030528" y="10174"/>
                    <a:pt x="1048637" y="28283"/>
                  </a:cubicBezTo>
                  <a:cubicBezTo>
                    <a:pt x="1066746" y="46392"/>
                    <a:pt x="1076919" y="70953"/>
                    <a:pt x="1076919" y="96563"/>
                  </a:cubicBezTo>
                  <a:lnTo>
                    <a:pt x="1076919" y="338087"/>
                  </a:lnTo>
                  <a:cubicBezTo>
                    <a:pt x="1076919" y="391417"/>
                    <a:pt x="1033687" y="434650"/>
                    <a:pt x="980357" y="434650"/>
                  </a:cubicBezTo>
                  <a:lnTo>
                    <a:pt x="96563" y="434650"/>
                  </a:lnTo>
                  <a:cubicBezTo>
                    <a:pt x="43233" y="434650"/>
                    <a:pt x="0" y="391417"/>
                    <a:pt x="0" y="338087"/>
                  </a:cubicBezTo>
                  <a:lnTo>
                    <a:pt x="0" y="96563"/>
                  </a:lnTo>
                  <a:cubicBezTo>
                    <a:pt x="0" y="70953"/>
                    <a:pt x="10174" y="46392"/>
                    <a:pt x="28283" y="28283"/>
                  </a:cubicBezTo>
                  <a:cubicBezTo>
                    <a:pt x="46392" y="10174"/>
                    <a:pt x="70953" y="0"/>
                    <a:pt x="96563" y="0"/>
                  </a:cubicBezTo>
                  <a:close/>
                </a:path>
              </a:pathLst>
            </a:custGeom>
            <a:solidFill>
              <a:srgbClr val="000000">
                <a:alpha val="0"/>
              </a:srgbClr>
            </a:solidFill>
            <a:ln w="47625">
              <a:solidFill>
                <a:srgbClr val="FFF6EA"/>
              </a:solidFill>
            </a:ln>
          </p:spPr>
          <p:txBody>
            <a:bodyPr/>
            <a:lstStyle/>
            <a:p>
              <a:endParaRPr lang="en-IN" dirty="0"/>
            </a:p>
          </p:txBody>
        </p:sp>
        <p:sp>
          <p:nvSpPr>
            <p:cNvPr id="16" name="TextBox 16"/>
            <p:cNvSpPr txBox="1"/>
            <p:nvPr/>
          </p:nvSpPr>
          <p:spPr>
            <a:xfrm>
              <a:off x="0" y="-47625"/>
              <a:ext cx="812800" cy="860425"/>
            </a:xfrm>
            <a:prstGeom prst="rect">
              <a:avLst/>
            </a:prstGeom>
          </p:spPr>
          <p:txBody>
            <a:bodyPr lIns="50800" tIns="50800" rIns="50800" bIns="50800" rtlCol="0" anchor="ctr"/>
            <a:lstStyle/>
            <a:p>
              <a:pPr algn="ctr">
                <a:lnSpc>
                  <a:spcPts val="3359"/>
                </a:lnSpc>
              </a:pPr>
              <a:endParaRPr/>
            </a:p>
          </p:txBody>
        </p:sp>
      </p:grpSp>
      <p:pic>
        <p:nvPicPr>
          <p:cNvPr id="18" name="Picture 17">
            <a:extLst>
              <a:ext uri="{FF2B5EF4-FFF2-40B4-BE49-F238E27FC236}">
                <a16:creationId xmlns:a16="http://schemas.microsoft.com/office/drawing/2014/main" id="{EE0F881A-8931-1C68-B03C-43AB8038E84D}"/>
              </a:ext>
            </a:extLst>
          </p:cNvPr>
          <p:cNvPicPr>
            <a:picLocks noChangeAspect="1"/>
          </p:cNvPicPr>
          <p:nvPr/>
        </p:nvPicPr>
        <p:blipFill>
          <a:blip r:embed="rId2"/>
          <a:stretch>
            <a:fillRect/>
          </a:stretch>
        </p:blipFill>
        <p:spPr>
          <a:xfrm>
            <a:off x="8305800" y="0"/>
            <a:ext cx="9982200" cy="10287000"/>
          </a:xfrm>
          <a:prstGeom prst="rect">
            <a:avLst/>
          </a:prstGeom>
        </p:spPr>
      </p:pic>
      <p:graphicFrame>
        <p:nvGraphicFramePr>
          <p:cNvPr id="23" name="Diagram 22">
            <a:extLst>
              <a:ext uri="{FF2B5EF4-FFF2-40B4-BE49-F238E27FC236}">
                <a16:creationId xmlns:a16="http://schemas.microsoft.com/office/drawing/2014/main" id="{14EC31CF-9772-9013-C412-ACDB5E8E9F3B}"/>
              </a:ext>
            </a:extLst>
          </p:cNvPr>
          <p:cNvGraphicFramePr/>
          <p:nvPr>
            <p:extLst>
              <p:ext uri="{D42A27DB-BD31-4B8C-83A1-F6EECF244321}">
                <p14:modId xmlns:p14="http://schemas.microsoft.com/office/powerpoint/2010/main" val="3343288183"/>
              </p:ext>
            </p:extLst>
          </p:nvPr>
        </p:nvGraphicFramePr>
        <p:xfrm>
          <a:off x="201274" y="2494940"/>
          <a:ext cx="7620000" cy="54816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4" name="TextBox 23">
            <a:extLst>
              <a:ext uri="{FF2B5EF4-FFF2-40B4-BE49-F238E27FC236}">
                <a16:creationId xmlns:a16="http://schemas.microsoft.com/office/drawing/2014/main" id="{851890E2-2A30-FA9E-3AD7-552160C683BB}"/>
              </a:ext>
            </a:extLst>
          </p:cNvPr>
          <p:cNvSpPr txBox="1"/>
          <p:nvPr/>
        </p:nvSpPr>
        <p:spPr>
          <a:xfrm>
            <a:off x="1028700" y="1013355"/>
            <a:ext cx="10658467" cy="646331"/>
          </a:xfrm>
          <a:prstGeom prst="rect">
            <a:avLst/>
          </a:prstGeom>
          <a:noFill/>
        </p:spPr>
        <p:txBody>
          <a:bodyPr wrap="square" rtlCol="0">
            <a:spAutoFit/>
          </a:bodyPr>
          <a:lstStyle/>
          <a:p>
            <a:pPr defTabSz="685800"/>
            <a:r>
              <a:rPr lang="en-US" sz="3600" b="1" dirty="0">
                <a:solidFill>
                  <a:schemeClr val="bg1"/>
                </a:solidFill>
                <a:latin typeface="Montserrat"/>
              </a:rPr>
              <a:t>Market Size Estimation </a:t>
            </a:r>
          </a:p>
        </p:txBody>
      </p:sp>
      <p:sp>
        <p:nvSpPr>
          <p:cNvPr id="26" name="Rounded Rectangle 18">
            <a:extLst>
              <a:ext uri="{FF2B5EF4-FFF2-40B4-BE49-F238E27FC236}">
                <a16:creationId xmlns:a16="http://schemas.microsoft.com/office/drawing/2014/main" id="{B329434B-0C3A-2ABE-4301-A1B97C24B53C}"/>
              </a:ext>
            </a:extLst>
          </p:cNvPr>
          <p:cNvSpPr/>
          <p:nvPr/>
        </p:nvSpPr>
        <p:spPr>
          <a:xfrm>
            <a:off x="8477206" y="2066134"/>
            <a:ext cx="9448800" cy="7801766"/>
          </a:xfrm>
          <a:prstGeom prst="roundRect">
            <a:avLst/>
          </a:prstGeom>
          <a:noFill/>
          <a:ln w="12700" cap="flat" cmpd="sng" algn="ctr">
            <a:solidFill>
              <a:srgbClr val="E7E6E6">
                <a:lumMod val="50000"/>
              </a:srgbClr>
            </a:solidFill>
            <a:prstDash val="solid"/>
            <a:miter lim="800000"/>
          </a:ln>
          <a:effectLst/>
        </p:spPr>
        <p:txBody>
          <a:bodyPr rtlCol="0" anchor="ctr"/>
          <a:lstStyle/>
          <a:p>
            <a:pPr algn="just">
              <a:defRPr/>
            </a:pPr>
            <a:r>
              <a:rPr kumimoji="0" lang="en-IN" sz="2400" b="1" i="0" u="none" strike="noStrike" kern="0" cap="none" spc="0" normalizeH="0" baseline="0" noProof="0" dirty="0">
                <a:ln>
                  <a:noFill/>
                </a:ln>
                <a:effectLst/>
                <a:uLnTx/>
                <a:uFillTx/>
                <a:latin typeface="+mj-lt"/>
              </a:rPr>
              <a:t>How to calculate market size?</a:t>
            </a:r>
          </a:p>
          <a:p>
            <a:pPr algn="just">
              <a:defRPr/>
            </a:pPr>
            <a:r>
              <a:rPr kumimoji="0" lang="en-IN" sz="2000" b="0" i="0" u="none" strike="noStrike" kern="0" cap="none" spc="0" normalizeH="0" baseline="0" noProof="0" dirty="0">
                <a:ln>
                  <a:noFill/>
                </a:ln>
                <a:effectLst/>
                <a:uLnTx/>
                <a:uFillTx/>
                <a:latin typeface="+mj-lt"/>
              </a:rPr>
              <a:t>                                                                         </a:t>
            </a:r>
          </a:p>
          <a:p>
            <a:pPr algn="just">
              <a:defRPr/>
            </a:pPr>
            <a:r>
              <a:rPr kumimoji="0" lang="en-IN" sz="2000" b="0" i="0" u="none" strike="noStrike" kern="0" cap="none" spc="0" normalizeH="0" baseline="0" noProof="0" dirty="0">
                <a:ln>
                  <a:noFill/>
                </a:ln>
                <a:effectLst/>
                <a:uLnTx/>
                <a:uFillTx/>
                <a:latin typeface="+mj-lt"/>
              </a:rPr>
              <a:t>1. Start with Total</a:t>
            </a:r>
            <a:r>
              <a:rPr kumimoji="0" lang="en-IN" sz="2000" b="0" i="0" u="none" strike="noStrike" kern="0" cap="none" spc="0" normalizeH="0" noProof="0" dirty="0">
                <a:ln>
                  <a:noFill/>
                </a:ln>
                <a:effectLst/>
                <a:uLnTx/>
                <a:uFillTx/>
                <a:latin typeface="+mj-lt"/>
              </a:rPr>
              <a:t> Addressable market- </a:t>
            </a:r>
            <a:r>
              <a:rPr kumimoji="0" lang="en-IN" sz="2000" b="0" i="0" u="none" strike="noStrike" kern="0" cap="none" spc="0" normalizeH="0" baseline="0" noProof="0" dirty="0">
                <a:ln>
                  <a:noFill/>
                </a:ln>
                <a:effectLst/>
                <a:uLnTx/>
                <a:uFillTx/>
                <a:latin typeface="+mj-lt"/>
              </a:rPr>
              <a:t>$50billion</a:t>
            </a:r>
            <a:endParaRPr kumimoji="0" lang="en-IN" sz="2000" b="0" i="0" u="none" strike="noStrike" kern="0" cap="none" spc="0" normalizeH="0" noProof="0" dirty="0">
              <a:ln>
                <a:noFill/>
              </a:ln>
              <a:effectLst/>
              <a:uLnTx/>
              <a:uFillTx/>
              <a:latin typeface="+mj-lt"/>
            </a:endParaRPr>
          </a:p>
          <a:p>
            <a:pPr algn="just">
              <a:defRPr/>
            </a:pPr>
            <a:endParaRPr lang="en-IN" sz="2000" kern="0" dirty="0">
              <a:latin typeface="+mj-lt"/>
            </a:endParaRPr>
          </a:p>
          <a:p>
            <a:pPr algn="just">
              <a:defRPr/>
            </a:pPr>
            <a:r>
              <a:rPr lang="en-US" sz="2000" dirty="0"/>
              <a:t>TAM refers to the total market demand for a product or service.</a:t>
            </a:r>
          </a:p>
          <a:p>
            <a:pPr algn="just">
              <a:defRPr/>
            </a:pPr>
            <a:r>
              <a:rPr lang="en-IN" sz="2000" kern="0" dirty="0">
                <a:latin typeface="+mj-lt"/>
              </a:rPr>
              <a:t> </a:t>
            </a:r>
            <a:r>
              <a:rPr lang="en-US" sz="2000" dirty="0">
                <a:latin typeface="+mj-lt"/>
              </a:rPr>
              <a:t>If you’re entering a pre-existing space (like small business banking) you can research it and provide credible sources or reference points on how you arrived at the TAM.  If you’re creating a new product or space (like Slack), you can estimate the number of customers that would want your product and approximate how much you could charge them.</a:t>
            </a:r>
          </a:p>
          <a:p>
            <a:pPr algn="just">
              <a:defRPr/>
            </a:pPr>
            <a:endParaRPr lang="en-US" sz="2000" dirty="0">
              <a:latin typeface="+mj-lt"/>
            </a:endParaRPr>
          </a:p>
          <a:p>
            <a:pPr algn="just">
              <a:defRPr/>
            </a:pPr>
            <a:r>
              <a:rPr lang="en-US" sz="2000" dirty="0"/>
              <a:t>2. Take your target market (SAM), within that TAM, which varies depending on geography and other logistical factors. Determine the penetration potential of your target market. This is the portion of the market you can reasonably compete with  $20million</a:t>
            </a:r>
          </a:p>
          <a:p>
            <a:pPr algn="just">
              <a:defRPr/>
            </a:pPr>
            <a:endParaRPr lang="en-US" sz="2000" dirty="0">
              <a:latin typeface="+mj-lt"/>
            </a:endParaRPr>
          </a:p>
          <a:p>
            <a:pPr algn="just">
              <a:defRPr/>
            </a:pPr>
            <a:r>
              <a:rPr lang="en-US" sz="2000" dirty="0"/>
              <a:t>3.By conducting research with existing competitors, distributors etc., understand the likely penetration rate   10%</a:t>
            </a:r>
          </a:p>
          <a:p>
            <a:pPr algn="just">
              <a:defRPr/>
            </a:pPr>
            <a:endParaRPr lang="en-US" sz="2000" dirty="0"/>
          </a:p>
          <a:p>
            <a:pPr algn="just">
              <a:defRPr/>
            </a:pPr>
            <a:r>
              <a:rPr lang="en-US" sz="2000" dirty="0"/>
              <a:t>4. Multiply target market by penetration rate to find your market size   $2million</a:t>
            </a:r>
          </a:p>
          <a:p>
            <a:pPr algn="just">
              <a:defRPr/>
            </a:pPr>
            <a:endParaRPr lang="en-US" sz="2000" dirty="0">
              <a:latin typeface="+mj-lt"/>
            </a:endParaRPr>
          </a:p>
          <a:p>
            <a:pPr marL="0" marR="0" lvl="0" indent="0" algn="just" defTabSz="914400" eaLnBrk="1" fontAlgn="auto" latinLnBrk="0" hangingPunct="1">
              <a:lnSpc>
                <a:spcPct val="100000"/>
              </a:lnSpc>
              <a:spcBef>
                <a:spcPts val="0"/>
              </a:spcBef>
              <a:spcAft>
                <a:spcPts val="0"/>
              </a:spcAft>
              <a:buClrTx/>
              <a:buSzTx/>
              <a:buFontTx/>
              <a:buNone/>
              <a:tabLst/>
              <a:defRPr/>
            </a:pPr>
            <a:r>
              <a:rPr kumimoji="0" lang="en-IN" sz="2800" b="0" i="0" u="none" strike="noStrike" kern="0" cap="none" spc="0" normalizeH="0" noProof="0" dirty="0">
                <a:ln>
                  <a:noFill/>
                </a:ln>
                <a:solidFill>
                  <a:prstClr val="white"/>
                </a:solidFill>
                <a:effectLst/>
                <a:uLnTx/>
                <a:uFillTx/>
                <a:latin typeface="Calibri" panose="020F0502020204030204"/>
                <a:ea typeface="+mn-ea"/>
                <a:cs typeface="+mn-cs"/>
              </a:rPr>
              <a:t> </a:t>
            </a:r>
            <a:endParaRPr kumimoji="0" lang="en-IN" sz="2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2" name="Picture 1">
            <a:extLst>
              <a:ext uri="{FF2B5EF4-FFF2-40B4-BE49-F238E27FC236}">
                <a16:creationId xmlns:a16="http://schemas.microsoft.com/office/drawing/2014/main" id="{75A02E07-70B0-7702-627F-12DED0C6C8A5}"/>
              </a:ext>
            </a:extLst>
          </p:cNvPr>
          <p:cNvPicPr>
            <a:picLocks noChangeAspect="1"/>
          </p:cNvPicPr>
          <p:nvPr/>
        </p:nvPicPr>
        <p:blipFill>
          <a:blip r:embed="rId8"/>
          <a:stretch>
            <a:fillRect/>
          </a:stretch>
        </p:blipFill>
        <p:spPr>
          <a:xfrm>
            <a:off x="16230600" y="98873"/>
            <a:ext cx="1905000" cy="1905000"/>
          </a:xfrm>
          <a:prstGeom prst="rect">
            <a:avLst/>
          </a:prstGeom>
        </p:spPr>
      </p:pic>
    </p:spTree>
    <p:extLst>
      <p:ext uri="{BB962C8B-B14F-4D97-AF65-F5344CB8AC3E}">
        <p14:creationId xmlns:p14="http://schemas.microsoft.com/office/powerpoint/2010/main" val="30613917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225F44"/>
        </a:solidFill>
        <a:effectLst/>
      </p:bgPr>
    </p:bg>
    <p:spTree>
      <p:nvGrpSpPr>
        <p:cNvPr id="1" name=""/>
        <p:cNvGrpSpPr/>
        <p:nvPr/>
      </p:nvGrpSpPr>
      <p:grpSpPr>
        <a:xfrm>
          <a:off x="0" y="0"/>
          <a:ext cx="0" cy="0"/>
          <a:chOff x="0" y="0"/>
          <a:chExt cx="0" cy="0"/>
        </a:xfrm>
      </p:grpSpPr>
      <p:pic>
        <p:nvPicPr>
          <p:cNvPr id="28" name="Picture 27">
            <a:extLst>
              <a:ext uri="{FF2B5EF4-FFF2-40B4-BE49-F238E27FC236}">
                <a16:creationId xmlns:a16="http://schemas.microsoft.com/office/drawing/2014/main" id="{27BF37DA-2ADB-7FF7-88CF-A84E62543629}"/>
              </a:ext>
            </a:extLst>
          </p:cNvPr>
          <p:cNvPicPr>
            <a:picLocks noChangeAspect="1"/>
          </p:cNvPicPr>
          <p:nvPr/>
        </p:nvPicPr>
        <p:blipFill>
          <a:blip r:embed="rId2"/>
          <a:stretch>
            <a:fillRect/>
          </a:stretch>
        </p:blipFill>
        <p:spPr>
          <a:xfrm>
            <a:off x="-228599" y="0"/>
            <a:ext cx="5486399" cy="10287000"/>
          </a:xfrm>
          <a:prstGeom prst="rect">
            <a:avLst/>
          </a:prstGeom>
        </p:spPr>
      </p:pic>
      <p:sp>
        <p:nvSpPr>
          <p:cNvPr id="29" name="Rectangle 30">
            <a:extLst>
              <a:ext uri="{FF2B5EF4-FFF2-40B4-BE49-F238E27FC236}">
                <a16:creationId xmlns:a16="http://schemas.microsoft.com/office/drawing/2014/main" id="{B73989A8-16B5-DC34-5FC9-3266CB3EF768}"/>
              </a:ext>
            </a:extLst>
          </p:cNvPr>
          <p:cNvSpPr>
            <a:spLocks noChangeArrowheads="1"/>
          </p:cNvSpPr>
          <p:nvPr/>
        </p:nvSpPr>
        <p:spPr bwMode="auto">
          <a:xfrm>
            <a:off x="609600" y="7131050"/>
            <a:ext cx="191770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rgbClr val="000000"/>
                </a:solidFill>
                <a:latin typeface="Arial" panose="020B0604020202020204" pitchFamily="34" charset="0"/>
              </a:defRPr>
            </a:lvl1pPr>
            <a:lvl2pPr eaLnBrk="0" hangingPunct="0">
              <a:defRPr>
                <a:solidFill>
                  <a:srgbClr val="000000"/>
                </a:solidFill>
                <a:latin typeface="Arial" panose="020B0604020202020204" pitchFamily="34" charset="0"/>
              </a:defRPr>
            </a:lvl2pPr>
            <a:lvl3pPr eaLnBrk="0" hangingPunct="0">
              <a:defRPr>
                <a:solidFill>
                  <a:srgbClr val="000000"/>
                </a:solidFill>
                <a:latin typeface="Arial" panose="020B0604020202020204" pitchFamily="34" charset="0"/>
              </a:defRPr>
            </a:lvl3pPr>
            <a:lvl4pPr eaLnBrk="0" hangingPunct="0">
              <a:defRPr>
                <a:solidFill>
                  <a:srgbClr val="000000"/>
                </a:solidFill>
                <a:latin typeface="Arial" panose="020B0604020202020204" pitchFamily="34" charset="0"/>
              </a:defRPr>
            </a:lvl4pPr>
            <a:lvl5pPr eaLnBrk="0" hangingPunct="0">
              <a:defRPr>
                <a:solidFill>
                  <a:srgbClr val="000000"/>
                </a:solidFill>
                <a:latin typeface="Arial" panose="020B0604020202020204" pitchFamily="34" charset="0"/>
              </a:defRPr>
            </a:lvl5pPr>
            <a:lvl6pPr eaLnBrk="0" fontAlgn="base" hangingPunct="0">
              <a:spcBef>
                <a:spcPct val="0"/>
              </a:spcBef>
              <a:spcAft>
                <a:spcPct val="0"/>
              </a:spcAft>
              <a:defRPr>
                <a:solidFill>
                  <a:srgbClr val="000000"/>
                </a:solidFill>
                <a:latin typeface="Arial" panose="020B0604020202020204" pitchFamily="34" charset="0"/>
              </a:defRPr>
            </a:lvl6pPr>
            <a:lvl7pPr eaLnBrk="0" fontAlgn="base" hangingPunct="0">
              <a:spcBef>
                <a:spcPct val="0"/>
              </a:spcBef>
              <a:spcAft>
                <a:spcPct val="0"/>
              </a:spcAft>
              <a:defRPr>
                <a:solidFill>
                  <a:srgbClr val="000000"/>
                </a:solidFill>
                <a:latin typeface="Arial" panose="020B0604020202020204" pitchFamily="34" charset="0"/>
              </a:defRPr>
            </a:lvl7pPr>
            <a:lvl8pPr eaLnBrk="0" fontAlgn="base" hangingPunct="0">
              <a:spcBef>
                <a:spcPct val="0"/>
              </a:spcBef>
              <a:spcAft>
                <a:spcPct val="0"/>
              </a:spcAft>
              <a:defRPr>
                <a:solidFill>
                  <a:srgbClr val="000000"/>
                </a:solidFill>
                <a:latin typeface="Arial" panose="020B0604020202020204" pitchFamily="34" charset="0"/>
              </a:defRPr>
            </a:lvl8pPr>
            <a:lvl9pPr eaLnBrk="0" fontAlgn="base" hangingPunct="0">
              <a:spcBef>
                <a:spcPct val="0"/>
              </a:spcBef>
              <a:spcAft>
                <a:spcPct val="0"/>
              </a:spcAft>
              <a:defRPr>
                <a:solidFill>
                  <a:srgbClr val="000000"/>
                </a:solidFill>
                <a:latin typeface="Arial" panose="020B0604020202020204" pitchFamily="34" charset="0"/>
              </a:defRPr>
            </a:lvl9pPr>
          </a:lstStyle>
          <a:p>
            <a:r>
              <a:rPr lang="en-US" altLang="en-US" sz="2700" b="1">
                <a:solidFill>
                  <a:srgbClr val="FD9F4D"/>
                </a:solidFill>
                <a:latin typeface="Calibri" panose="020F0502020204030204" pitchFamily="34" charset="0"/>
                <a:cs typeface="Arial" panose="020B0604020202020204" pitchFamily="34" charset="0"/>
              </a:rPr>
              <a:t>Personality </a:t>
            </a:r>
            <a:endParaRPr lang="en-US" altLang="en-US"/>
          </a:p>
        </p:txBody>
      </p:sp>
      <p:pic>
        <p:nvPicPr>
          <p:cNvPr id="30" name="Picture 12">
            <a:extLst>
              <a:ext uri="{FF2B5EF4-FFF2-40B4-BE49-F238E27FC236}">
                <a16:creationId xmlns:a16="http://schemas.microsoft.com/office/drawing/2014/main" id="{59F78F28-B3CF-6083-7106-1C924EEFB4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7527925"/>
            <a:ext cx="3552825" cy="2187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Rectangle 15">
            <a:extLst>
              <a:ext uri="{FF2B5EF4-FFF2-40B4-BE49-F238E27FC236}">
                <a16:creationId xmlns:a16="http://schemas.microsoft.com/office/drawing/2014/main" id="{7FC0BF9F-2114-E79E-15AC-612C70004077}"/>
              </a:ext>
            </a:extLst>
          </p:cNvPr>
          <p:cNvSpPr>
            <a:spLocks noChangeArrowheads="1"/>
          </p:cNvSpPr>
          <p:nvPr/>
        </p:nvSpPr>
        <p:spPr bwMode="auto">
          <a:xfrm>
            <a:off x="392907" y="4662438"/>
            <a:ext cx="4094162" cy="2498725"/>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rgbClr val="000000"/>
                </a:solidFill>
                <a:latin typeface="Arial" panose="020B0604020202020204" pitchFamily="34" charset="0"/>
              </a:defRPr>
            </a:lvl1pPr>
            <a:lvl2pPr eaLnBrk="0" hangingPunct="0">
              <a:defRPr>
                <a:solidFill>
                  <a:srgbClr val="000000"/>
                </a:solidFill>
                <a:latin typeface="Arial" panose="020B0604020202020204" pitchFamily="34" charset="0"/>
              </a:defRPr>
            </a:lvl2pPr>
            <a:lvl3pPr eaLnBrk="0" hangingPunct="0">
              <a:defRPr>
                <a:solidFill>
                  <a:srgbClr val="000000"/>
                </a:solidFill>
                <a:latin typeface="Arial" panose="020B0604020202020204" pitchFamily="34" charset="0"/>
              </a:defRPr>
            </a:lvl3pPr>
            <a:lvl4pPr eaLnBrk="0" hangingPunct="0">
              <a:defRPr>
                <a:solidFill>
                  <a:srgbClr val="000000"/>
                </a:solidFill>
                <a:latin typeface="Arial" panose="020B0604020202020204" pitchFamily="34" charset="0"/>
              </a:defRPr>
            </a:lvl4pPr>
            <a:lvl5pPr eaLnBrk="0" hangingPunct="0">
              <a:defRPr>
                <a:solidFill>
                  <a:srgbClr val="000000"/>
                </a:solidFill>
                <a:latin typeface="Arial" panose="020B0604020202020204" pitchFamily="34" charset="0"/>
              </a:defRPr>
            </a:lvl5pPr>
            <a:lvl6pPr eaLnBrk="0" fontAlgn="base" hangingPunct="0">
              <a:spcBef>
                <a:spcPct val="0"/>
              </a:spcBef>
              <a:spcAft>
                <a:spcPct val="0"/>
              </a:spcAft>
              <a:defRPr>
                <a:solidFill>
                  <a:srgbClr val="000000"/>
                </a:solidFill>
                <a:latin typeface="Arial" panose="020B0604020202020204" pitchFamily="34" charset="0"/>
              </a:defRPr>
            </a:lvl6pPr>
            <a:lvl7pPr eaLnBrk="0" fontAlgn="base" hangingPunct="0">
              <a:spcBef>
                <a:spcPct val="0"/>
              </a:spcBef>
              <a:spcAft>
                <a:spcPct val="0"/>
              </a:spcAft>
              <a:defRPr>
                <a:solidFill>
                  <a:srgbClr val="000000"/>
                </a:solidFill>
                <a:latin typeface="Arial" panose="020B0604020202020204" pitchFamily="34" charset="0"/>
              </a:defRPr>
            </a:lvl7pPr>
            <a:lvl8pPr eaLnBrk="0" fontAlgn="base" hangingPunct="0">
              <a:spcBef>
                <a:spcPct val="0"/>
              </a:spcBef>
              <a:spcAft>
                <a:spcPct val="0"/>
              </a:spcAft>
              <a:defRPr>
                <a:solidFill>
                  <a:srgbClr val="000000"/>
                </a:solidFill>
                <a:latin typeface="Arial" panose="020B0604020202020204" pitchFamily="34" charset="0"/>
              </a:defRPr>
            </a:lvl8pPr>
            <a:lvl9pPr eaLnBrk="0" fontAlgn="base" hangingPunct="0">
              <a:spcBef>
                <a:spcPct val="0"/>
              </a:spcBef>
              <a:spcAft>
                <a:spcPct val="0"/>
              </a:spcAft>
              <a:defRPr>
                <a:solidFill>
                  <a:srgbClr val="000000"/>
                </a:solidFill>
                <a:latin typeface="Arial" panose="020B0604020202020204" pitchFamily="34" charset="0"/>
              </a:defRPr>
            </a:lvl9pPr>
          </a:lstStyle>
          <a:p>
            <a:r>
              <a:rPr lang="en-US" altLang="en-US" sz="1600" b="1" dirty="0">
                <a:latin typeface="Times New Roman" panose="02020603050405020304" pitchFamily="18" charset="0"/>
                <a:cs typeface="Times New Roman" panose="02020603050405020304" pitchFamily="18" charset="0"/>
              </a:rPr>
              <a:t>Name</a:t>
            </a:r>
            <a:r>
              <a:rPr lang="en-US" altLang="en-US" sz="1600" dirty="0">
                <a:latin typeface="Times New Roman" panose="02020603050405020304" pitchFamily="18" charset="0"/>
                <a:cs typeface="Times New Roman" panose="02020603050405020304" pitchFamily="18" charset="0"/>
              </a:rPr>
              <a:t>: Sarah Thompson</a:t>
            </a:r>
            <a:r>
              <a:rPr lang="en-US" altLang="en-US" sz="1600" b="1" dirty="0">
                <a:solidFill>
                  <a:srgbClr val="FFFFFF"/>
                </a:solidFill>
                <a:latin typeface="Calibri" panose="020F0502020204030204" pitchFamily="34" charset="0"/>
                <a:cs typeface="Arial" panose="020B0604020202020204" pitchFamily="34" charset="0"/>
              </a:rPr>
              <a:t> </a:t>
            </a:r>
          </a:p>
          <a:p>
            <a:r>
              <a:rPr lang="en-US" altLang="en-US" sz="1600" b="1" dirty="0">
                <a:latin typeface="Times New Roman" panose="02020603050405020304" pitchFamily="18" charset="0"/>
                <a:cs typeface="Times New Roman" panose="02020603050405020304" pitchFamily="18" charset="0"/>
              </a:rPr>
              <a:t>Age</a:t>
            </a:r>
            <a:r>
              <a:rPr lang="en-US" altLang="en-US" sz="1600" dirty="0">
                <a:latin typeface="Times New Roman" panose="02020603050405020304" pitchFamily="18" charset="0"/>
                <a:cs typeface="Times New Roman" panose="02020603050405020304" pitchFamily="18" charset="0"/>
              </a:rPr>
              <a:t>: 32</a:t>
            </a:r>
            <a:endParaRPr lang="en-US" altLang="en-US" sz="1600" dirty="0"/>
          </a:p>
          <a:p>
            <a:r>
              <a:rPr lang="en-US" altLang="en-US" sz="1600" b="1" dirty="0">
                <a:latin typeface="Times New Roman" panose="02020603050405020304" pitchFamily="18" charset="0"/>
                <a:cs typeface="Times New Roman" panose="02020603050405020304" pitchFamily="18" charset="0"/>
              </a:rPr>
              <a:t>Gender</a:t>
            </a:r>
            <a:r>
              <a:rPr lang="en-US" altLang="en-US" sz="1600" dirty="0">
                <a:latin typeface="Times New Roman" panose="02020603050405020304" pitchFamily="18" charset="0"/>
                <a:cs typeface="Times New Roman" panose="02020603050405020304" pitchFamily="18" charset="0"/>
              </a:rPr>
              <a:t>: Female</a:t>
            </a:r>
            <a:endParaRPr lang="en-US" altLang="en-US" sz="1600" dirty="0"/>
          </a:p>
          <a:p>
            <a:r>
              <a:rPr lang="en-US" altLang="en-US" sz="1600" b="1" dirty="0">
                <a:latin typeface="Times New Roman" panose="02020603050405020304" pitchFamily="18" charset="0"/>
                <a:cs typeface="Times New Roman" panose="02020603050405020304" pitchFamily="18" charset="0"/>
              </a:rPr>
              <a:t>Income Level</a:t>
            </a:r>
            <a:r>
              <a:rPr lang="en-US" altLang="en-US" sz="1600" dirty="0">
                <a:latin typeface="Times New Roman" panose="02020603050405020304" pitchFamily="18" charset="0"/>
                <a:cs typeface="Times New Roman" panose="02020603050405020304" pitchFamily="18" charset="0"/>
              </a:rPr>
              <a:t>: $65,000 per year</a:t>
            </a:r>
            <a:endParaRPr lang="en-US" altLang="en-US" sz="1600" dirty="0"/>
          </a:p>
          <a:p>
            <a:r>
              <a:rPr lang="en-US" altLang="en-US" sz="1600" b="1" dirty="0">
                <a:latin typeface="Times New Roman" panose="02020603050405020304" pitchFamily="18" charset="0"/>
                <a:cs typeface="Times New Roman" panose="02020603050405020304" pitchFamily="18" charset="0"/>
              </a:rPr>
              <a:t>Education</a:t>
            </a:r>
            <a:r>
              <a:rPr lang="en-US" altLang="en-US" sz="1600" dirty="0">
                <a:latin typeface="Times New Roman" panose="02020603050405020304" pitchFamily="18" charset="0"/>
                <a:cs typeface="Times New Roman" panose="02020603050405020304" pitchFamily="18" charset="0"/>
              </a:rPr>
              <a:t>: Bachelor’s degree in Marketing</a:t>
            </a:r>
            <a:endParaRPr lang="en-US" altLang="en-US" sz="1600" dirty="0"/>
          </a:p>
          <a:p>
            <a:r>
              <a:rPr lang="en-US" altLang="en-US" sz="1600" b="1" dirty="0">
                <a:latin typeface="Times New Roman" panose="02020603050405020304" pitchFamily="18" charset="0"/>
                <a:cs typeface="Times New Roman" panose="02020603050405020304" pitchFamily="18" charset="0"/>
              </a:rPr>
              <a:t>Occupation</a:t>
            </a:r>
            <a:r>
              <a:rPr lang="en-US" altLang="en-US" sz="1600" dirty="0">
                <a:latin typeface="Times New Roman" panose="02020603050405020304" pitchFamily="18" charset="0"/>
                <a:cs typeface="Times New Roman" panose="02020603050405020304" pitchFamily="18" charset="0"/>
              </a:rPr>
              <a:t>: Marketing Manager</a:t>
            </a:r>
            <a:endParaRPr lang="en-US" altLang="en-US" sz="1600" dirty="0"/>
          </a:p>
          <a:p>
            <a:endParaRPr lang="en-US" altLang="en-US" sz="1600" dirty="0">
              <a:latin typeface="Calibri" panose="020F0502020204030204" pitchFamily="34" charset="0"/>
              <a:cs typeface="Arial" panose="020B0604020202020204" pitchFamily="34" charset="0"/>
            </a:endParaRPr>
          </a:p>
        </p:txBody>
      </p:sp>
      <p:sp>
        <p:nvSpPr>
          <p:cNvPr id="32" name="Rectangle 1">
            <a:extLst>
              <a:ext uri="{FF2B5EF4-FFF2-40B4-BE49-F238E27FC236}">
                <a16:creationId xmlns:a16="http://schemas.microsoft.com/office/drawing/2014/main" id="{8A5F35DB-BF70-1C34-E69D-C844702EA07C}"/>
              </a:ext>
            </a:extLst>
          </p:cNvPr>
          <p:cNvSpPr>
            <a:spLocks/>
          </p:cNvSpPr>
          <p:nvPr/>
        </p:nvSpPr>
        <p:spPr bwMode="auto">
          <a:xfrm>
            <a:off x="495300" y="1838325"/>
            <a:ext cx="4121150" cy="2498725"/>
          </a:xfrm>
          <a:prstGeom prst="rect">
            <a:avLst/>
          </a:prstGeom>
          <a:solidFill>
            <a:srgbClr val="FFFFFF"/>
          </a:solidFill>
          <a:ln w="25400">
            <a:solidFill>
              <a:srgbClr val="F79646"/>
            </a:solidFill>
            <a:miter lim="800000"/>
            <a:headEnd/>
            <a:tailEnd/>
          </a:ln>
        </p:spPr>
        <p:txBody>
          <a:bodyPr anchor="ctr"/>
          <a:lstStyle>
            <a:lvl1pPr eaLnBrk="0" hangingPunct="0">
              <a:defRPr>
                <a:solidFill>
                  <a:srgbClr val="000000"/>
                </a:solidFill>
                <a:latin typeface="Arial" panose="020B0604020202020204" pitchFamily="34" charset="0"/>
              </a:defRPr>
            </a:lvl1pPr>
            <a:lvl2pPr eaLnBrk="0" hangingPunct="0">
              <a:defRPr>
                <a:solidFill>
                  <a:srgbClr val="000000"/>
                </a:solidFill>
                <a:latin typeface="Arial" panose="020B0604020202020204" pitchFamily="34" charset="0"/>
              </a:defRPr>
            </a:lvl2pPr>
            <a:lvl3pPr eaLnBrk="0" hangingPunct="0">
              <a:defRPr>
                <a:solidFill>
                  <a:srgbClr val="000000"/>
                </a:solidFill>
                <a:latin typeface="Arial" panose="020B0604020202020204" pitchFamily="34" charset="0"/>
              </a:defRPr>
            </a:lvl3pPr>
            <a:lvl4pPr eaLnBrk="0" hangingPunct="0">
              <a:defRPr>
                <a:solidFill>
                  <a:srgbClr val="000000"/>
                </a:solidFill>
                <a:latin typeface="Arial" panose="020B0604020202020204" pitchFamily="34" charset="0"/>
              </a:defRPr>
            </a:lvl4pPr>
            <a:lvl5pPr eaLnBrk="0" hangingPunct="0">
              <a:defRPr>
                <a:solidFill>
                  <a:srgbClr val="000000"/>
                </a:solidFill>
                <a:latin typeface="Arial" panose="020B0604020202020204" pitchFamily="34" charset="0"/>
              </a:defRPr>
            </a:lvl5pPr>
            <a:lvl6pPr eaLnBrk="0" fontAlgn="base" hangingPunct="0">
              <a:spcBef>
                <a:spcPct val="0"/>
              </a:spcBef>
              <a:spcAft>
                <a:spcPct val="0"/>
              </a:spcAft>
              <a:defRPr>
                <a:solidFill>
                  <a:srgbClr val="000000"/>
                </a:solidFill>
                <a:latin typeface="Arial" panose="020B0604020202020204" pitchFamily="34" charset="0"/>
              </a:defRPr>
            </a:lvl6pPr>
            <a:lvl7pPr eaLnBrk="0" fontAlgn="base" hangingPunct="0">
              <a:spcBef>
                <a:spcPct val="0"/>
              </a:spcBef>
              <a:spcAft>
                <a:spcPct val="0"/>
              </a:spcAft>
              <a:defRPr>
                <a:solidFill>
                  <a:srgbClr val="000000"/>
                </a:solidFill>
                <a:latin typeface="Arial" panose="020B0604020202020204" pitchFamily="34" charset="0"/>
              </a:defRPr>
            </a:lvl7pPr>
            <a:lvl8pPr eaLnBrk="0" fontAlgn="base" hangingPunct="0">
              <a:spcBef>
                <a:spcPct val="0"/>
              </a:spcBef>
              <a:spcAft>
                <a:spcPct val="0"/>
              </a:spcAft>
              <a:defRPr>
                <a:solidFill>
                  <a:srgbClr val="000000"/>
                </a:solidFill>
                <a:latin typeface="Arial" panose="020B0604020202020204" pitchFamily="34" charset="0"/>
              </a:defRPr>
            </a:lvl8pPr>
            <a:lvl9pPr eaLnBrk="0" fontAlgn="base" hangingPunct="0">
              <a:spcBef>
                <a:spcPct val="0"/>
              </a:spcBef>
              <a:spcAft>
                <a:spcPct val="0"/>
              </a:spcAft>
              <a:defRPr>
                <a:solidFill>
                  <a:srgbClr val="000000"/>
                </a:solidFill>
                <a:latin typeface="Arial" panose="020B0604020202020204" pitchFamily="34" charset="0"/>
              </a:defRPr>
            </a:lvl9pPr>
          </a:lstStyle>
          <a:p>
            <a:r>
              <a:rPr lang="en-US" altLang="en-US" sz="2400">
                <a:latin typeface="Calibri" panose="020F0502020204030204" pitchFamily="34" charset="0"/>
                <a:cs typeface="Arial" panose="020B0604020202020204" pitchFamily="34" charset="0"/>
              </a:rPr>
              <a:t>Photo </a:t>
            </a:r>
            <a:endParaRPr lang="en-US" altLang="en-US"/>
          </a:p>
        </p:txBody>
      </p:sp>
      <p:pic>
        <p:nvPicPr>
          <p:cNvPr id="33" name="Picture 115">
            <a:extLst>
              <a:ext uri="{FF2B5EF4-FFF2-40B4-BE49-F238E27FC236}">
                <a16:creationId xmlns:a16="http://schemas.microsoft.com/office/drawing/2014/main" id="{3F5AF4FD-4A7A-2109-5109-0D50DDC69E7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2907" y="1274081"/>
            <a:ext cx="4387850" cy="322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Rectangle 25">
            <a:extLst>
              <a:ext uri="{FF2B5EF4-FFF2-40B4-BE49-F238E27FC236}">
                <a16:creationId xmlns:a16="http://schemas.microsoft.com/office/drawing/2014/main" id="{288AF878-8D24-927E-8510-E89593BD4A4C}"/>
              </a:ext>
            </a:extLst>
          </p:cNvPr>
          <p:cNvSpPr>
            <a:spLocks noChangeArrowheads="1"/>
          </p:cNvSpPr>
          <p:nvPr/>
        </p:nvSpPr>
        <p:spPr bwMode="auto">
          <a:xfrm>
            <a:off x="5408612" y="1955800"/>
            <a:ext cx="9121442" cy="2201863"/>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rgbClr val="000000"/>
                </a:solidFill>
                <a:latin typeface="Arial" panose="020B0604020202020204" pitchFamily="34" charset="0"/>
              </a:defRPr>
            </a:lvl1pPr>
            <a:lvl2pPr eaLnBrk="0" hangingPunct="0">
              <a:defRPr>
                <a:solidFill>
                  <a:srgbClr val="000000"/>
                </a:solidFill>
                <a:latin typeface="Arial" panose="020B0604020202020204" pitchFamily="34" charset="0"/>
              </a:defRPr>
            </a:lvl2pPr>
            <a:lvl3pPr eaLnBrk="0" hangingPunct="0">
              <a:defRPr>
                <a:solidFill>
                  <a:srgbClr val="000000"/>
                </a:solidFill>
                <a:latin typeface="Arial" panose="020B0604020202020204" pitchFamily="34" charset="0"/>
              </a:defRPr>
            </a:lvl3pPr>
            <a:lvl4pPr eaLnBrk="0" hangingPunct="0">
              <a:defRPr>
                <a:solidFill>
                  <a:srgbClr val="000000"/>
                </a:solidFill>
                <a:latin typeface="Arial" panose="020B0604020202020204" pitchFamily="34" charset="0"/>
              </a:defRPr>
            </a:lvl4pPr>
            <a:lvl5pPr eaLnBrk="0" hangingPunct="0">
              <a:defRPr>
                <a:solidFill>
                  <a:srgbClr val="000000"/>
                </a:solidFill>
                <a:latin typeface="Arial" panose="020B0604020202020204" pitchFamily="34" charset="0"/>
              </a:defRPr>
            </a:lvl5pPr>
            <a:lvl6pPr eaLnBrk="0" fontAlgn="base" hangingPunct="0">
              <a:spcBef>
                <a:spcPct val="0"/>
              </a:spcBef>
              <a:spcAft>
                <a:spcPct val="0"/>
              </a:spcAft>
              <a:defRPr>
                <a:solidFill>
                  <a:srgbClr val="000000"/>
                </a:solidFill>
                <a:latin typeface="Arial" panose="020B0604020202020204" pitchFamily="34" charset="0"/>
              </a:defRPr>
            </a:lvl6pPr>
            <a:lvl7pPr eaLnBrk="0" fontAlgn="base" hangingPunct="0">
              <a:spcBef>
                <a:spcPct val="0"/>
              </a:spcBef>
              <a:spcAft>
                <a:spcPct val="0"/>
              </a:spcAft>
              <a:defRPr>
                <a:solidFill>
                  <a:srgbClr val="000000"/>
                </a:solidFill>
                <a:latin typeface="Arial" panose="020B0604020202020204" pitchFamily="34" charset="0"/>
              </a:defRPr>
            </a:lvl7pPr>
            <a:lvl8pPr eaLnBrk="0" fontAlgn="base" hangingPunct="0">
              <a:spcBef>
                <a:spcPct val="0"/>
              </a:spcBef>
              <a:spcAft>
                <a:spcPct val="0"/>
              </a:spcAft>
              <a:defRPr>
                <a:solidFill>
                  <a:srgbClr val="000000"/>
                </a:solidFill>
                <a:latin typeface="Arial" panose="020B0604020202020204" pitchFamily="34" charset="0"/>
              </a:defRPr>
            </a:lvl8pPr>
            <a:lvl9pPr eaLnBrk="0" fontAlgn="base" hangingPunct="0">
              <a:spcBef>
                <a:spcPct val="0"/>
              </a:spcBef>
              <a:spcAft>
                <a:spcPct val="0"/>
              </a:spcAft>
              <a:defRPr>
                <a:solidFill>
                  <a:srgbClr val="000000"/>
                </a:solidFill>
                <a:latin typeface="Arial" panose="020B0604020202020204" pitchFamily="34" charset="0"/>
              </a:defRPr>
            </a:lvl9pPr>
          </a:lstStyle>
          <a:p>
            <a:r>
              <a:rPr lang="en-US" altLang="en-US" sz="2700" b="1" dirty="0">
                <a:solidFill>
                  <a:srgbClr val="FFFFFF"/>
                </a:solidFill>
                <a:latin typeface="Calibri" panose="020F0502020204030204" pitchFamily="34" charset="0"/>
                <a:cs typeface="Arial" panose="020B0604020202020204" pitchFamily="34" charset="0"/>
              </a:rPr>
              <a:t>Goals</a:t>
            </a:r>
            <a:endParaRPr lang="en-US" altLang="en-US" dirty="0"/>
          </a:p>
          <a:p>
            <a:r>
              <a:rPr lang="en-US" altLang="en-US" sz="2000" b="1" dirty="0">
                <a:latin typeface="Times New Roman" panose="02020603050405020304" pitchFamily="18" charset="0"/>
                <a:cs typeface="Times New Roman" panose="02020603050405020304" pitchFamily="18" charset="0"/>
              </a:rPr>
              <a:t>Personal Goals</a:t>
            </a:r>
            <a:r>
              <a:rPr lang="en-US" altLang="en-US" sz="2000" dirty="0">
                <a:latin typeface="Times New Roman" panose="02020603050405020304" pitchFamily="18" charset="0"/>
                <a:cs typeface="Times New Roman" panose="02020603050405020304" pitchFamily="18" charset="0"/>
              </a:rPr>
              <a:t>: To live a more sustainable lifestyle and minimize her environmental footprint</a:t>
            </a:r>
            <a:endParaRPr lang="en-US" altLang="en-US" sz="2000" dirty="0">
              <a:latin typeface="Calibri" panose="020F0502020204030204" pitchFamily="34" charset="0"/>
              <a:cs typeface="Arial" panose="020B0604020202020204" pitchFamily="34" charset="0"/>
            </a:endParaRPr>
          </a:p>
          <a:p>
            <a:r>
              <a:rPr lang="en-US" altLang="en-US" sz="2000" b="1" dirty="0">
                <a:latin typeface="Times New Roman" panose="02020603050405020304" pitchFamily="18" charset="0"/>
                <a:cs typeface="Times New Roman" panose="02020603050405020304" pitchFamily="18" charset="0"/>
              </a:rPr>
              <a:t>Aspirations</a:t>
            </a:r>
            <a:r>
              <a:rPr lang="en-US" altLang="en-US" sz="2000" dirty="0">
                <a:latin typeface="Times New Roman" panose="02020603050405020304" pitchFamily="18" charset="0"/>
                <a:cs typeface="Times New Roman" panose="02020603050405020304" pitchFamily="18" charset="0"/>
              </a:rPr>
              <a:t>: To influence others to adopt sustainable practices and make informed purchasing decision</a:t>
            </a:r>
            <a:r>
              <a:rPr lang="en-US" altLang="en-US" sz="1200" dirty="0">
                <a:latin typeface="Times New Roman" panose="02020603050405020304" pitchFamily="18" charset="0"/>
                <a:cs typeface="Times New Roman" panose="02020603050405020304" pitchFamily="18" charset="0"/>
              </a:rPr>
              <a:t>s</a:t>
            </a:r>
            <a:endParaRPr lang="en-US" altLang="en-US" sz="2400" b="1" dirty="0">
              <a:solidFill>
                <a:srgbClr val="FFFFFF"/>
              </a:solidFill>
              <a:latin typeface="Calibri" panose="020F0502020204030204" pitchFamily="34" charset="0"/>
              <a:cs typeface="Arial" panose="020B0604020202020204" pitchFamily="34" charset="0"/>
            </a:endParaRPr>
          </a:p>
          <a:p>
            <a:endParaRPr lang="en-US" altLang="en-US" sz="1000" b="1" dirty="0">
              <a:solidFill>
                <a:srgbClr val="FFFFFF"/>
              </a:solidFill>
              <a:latin typeface="Calibri" panose="020F0502020204030204" pitchFamily="34" charset="0"/>
              <a:cs typeface="Arial" panose="020B0604020202020204" pitchFamily="34" charset="0"/>
            </a:endParaRPr>
          </a:p>
          <a:p>
            <a:endParaRPr lang="en-US" altLang="en-US" sz="1000" b="1" dirty="0">
              <a:solidFill>
                <a:srgbClr val="FFFFFF"/>
              </a:solidFill>
              <a:latin typeface="Calibri" panose="020F0502020204030204" pitchFamily="34" charset="0"/>
              <a:cs typeface="Arial" panose="020B0604020202020204" pitchFamily="34" charset="0"/>
            </a:endParaRPr>
          </a:p>
          <a:p>
            <a:endParaRPr lang="en-US" altLang="en-US" sz="1000" b="1" dirty="0">
              <a:solidFill>
                <a:srgbClr val="FFFFFF"/>
              </a:solidFill>
              <a:latin typeface="Calibri" panose="020F0502020204030204" pitchFamily="34" charset="0"/>
              <a:cs typeface="Arial" panose="020B0604020202020204" pitchFamily="34" charset="0"/>
            </a:endParaRPr>
          </a:p>
        </p:txBody>
      </p:sp>
      <p:sp>
        <p:nvSpPr>
          <p:cNvPr id="35" name="Rectangle 26">
            <a:extLst>
              <a:ext uri="{FF2B5EF4-FFF2-40B4-BE49-F238E27FC236}">
                <a16:creationId xmlns:a16="http://schemas.microsoft.com/office/drawing/2014/main" id="{B2883590-F01B-AD71-D357-4190AFFEE4DD}"/>
              </a:ext>
            </a:extLst>
          </p:cNvPr>
          <p:cNvSpPr>
            <a:spLocks noChangeArrowheads="1"/>
          </p:cNvSpPr>
          <p:nvPr/>
        </p:nvSpPr>
        <p:spPr bwMode="auto">
          <a:xfrm>
            <a:off x="5384466" y="4337050"/>
            <a:ext cx="9145588" cy="1897062"/>
          </a:xfrm>
          <a:prstGeom prst="rect">
            <a:avLst/>
          </a:prstGeom>
          <a:solidFill>
            <a:srgbClr val="F79646"/>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rgbClr val="000000"/>
                </a:solidFill>
                <a:latin typeface="Arial" panose="020B0604020202020204" pitchFamily="34" charset="0"/>
              </a:defRPr>
            </a:lvl1pPr>
            <a:lvl2pPr eaLnBrk="0" hangingPunct="0">
              <a:defRPr>
                <a:solidFill>
                  <a:srgbClr val="000000"/>
                </a:solidFill>
                <a:latin typeface="Arial" panose="020B0604020202020204" pitchFamily="34" charset="0"/>
              </a:defRPr>
            </a:lvl2pPr>
            <a:lvl3pPr eaLnBrk="0" hangingPunct="0">
              <a:defRPr>
                <a:solidFill>
                  <a:srgbClr val="000000"/>
                </a:solidFill>
                <a:latin typeface="Arial" panose="020B0604020202020204" pitchFamily="34" charset="0"/>
              </a:defRPr>
            </a:lvl3pPr>
            <a:lvl4pPr eaLnBrk="0" hangingPunct="0">
              <a:defRPr>
                <a:solidFill>
                  <a:srgbClr val="000000"/>
                </a:solidFill>
                <a:latin typeface="Arial" panose="020B0604020202020204" pitchFamily="34" charset="0"/>
              </a:defRPr>
            </a:lvl4pPr>
            <a:lvl5pPr eaLnBrk="0" hangingPunct="0">
              <a:defRPr>
                <a:solidFill>
                  <a:srgbClr val="000000"/>
                </a:solidFill>
                <a:latin typeface="Arial" panose="020B0604020202020204" pitchFamily="34" charset="0"/>
              </a:defRPr>
            </a:lvl5pPr>
            <a:lvl6pPr eaLnBrk="0" fontAlgn="base" hangingPunct="0">
              <a:spcBef>
                <a:spcPct val="0"/>
              </a:spcBef>
              <a:spcAft>
                <a:spcPct val="0"/>
              </a:spcAft>
              <a:defRPr>
                <a:solidFill>
                  <a:srgbClr val="000000"/>
                </a:solidFill>
                <a:latin typeface="Arial" panose="020B0604020202020204" pitchFamily="34" charset="0"/>
              </a:defRPr>
            </a:lvl6pPr>
            <a:lvl7pPr eaLnBrk="0" fontAlgn="base" hangingPunct="0">
              <a:spcBef>
                <a:spcPct val="0"/>
              </a:spcBef>
              <a:spcAft>
                <a:spcPct val="0"/>
              </a:spcAft>
              <a:defRPr>
                <a:solidFill>
                  <a:srgbClr val="000000"/>
                </a:solidFill>
                <a:latin typeface="Arial" panose="020B0604020202020204" pitchFamily="34" charset="0"/>
              </a:defRPr>
            </a:lvl7pPr>
            <a:lvl8pPr eaLnBrk="0" fontAlgn="base" hangingPunct="0">
              <a:spcBef>
                <a:spcPct val="0"/>
              </a:spcBef>
              <a:spcAft>
                <a:spcPct val="0"/>
              </a:spcAft>
              <a:defRPr>
                <a:solidFill>
                  <a:srgbClr val="000000"/>
                </a:solidFill>
                <a:latin typeface="Arial" panose="020B0604020202020204" pitchFamily="34" charset="0"/>
              </a:defRPr>
            </a:lvl8pPr>
            <a:lvl9pPr eaLnBrk="0" fontAlgn="base" hangingPunct="0">
              <a:spcBef>
                <a:spcPct val="0"/>
              </a:spcBef>
              <a:spcAft>
                <a:spcPct val="0"/>
              </a:spcAft>
              <a:defRPr>
                <a:solidFill>
                  <a:srgbClr val="000000"/>
                </a:solidFill>
                <a:latin typeface="Arial" panose="020B0604020202020204" pitchFamily="34" charset="0"/>
              </a:defRPr>
            </a:lvl9pPr>
          </a:lstStyle>
          <a:p>
            <a:r>
              <a:rPr lang="en-US" altLang="en-US" sz="2700" b="1" dirty="0">
                <a:solidFill>
                  <a:srgbClr val="FFFFFF"/>
                </a:solidFill>
                <a:latin typeface="Calibri" panose="020F0502020204030204" pitchFamily="34" charset="0"/>
                <a:cs typeface="Arial" panose="020B0604020202020204" pitchFamily="34" charset="0"/>
              </a:rPr>
              <a:t>Frustrations</a:t>
            </a:r>
            <a:endParaRPr lang="en-US" altLang="en-US" dirty="0"/>
          </a:p>
          <a:p>
            <a:r>
              <a:rPr lang="en-US" altLang="en-US" sz="2000" b="1" dirty="0">
                <a:latin typeface="Times New Roman" panose="02020603050405020304" pitchFamily="18" charset="0"/>
                <a:cs typeface="Times New Roman" panose="02020603050405020304" pitchFamily="18" charset="0"/>
              </a:rPr>
              <a:t>Problems</a:t>
            </a:r>
            <a:r>
              <a:rPr lang="en-US" altLang="en-US" sz="2000" dirty="0">
                <a:latin typeface="Times New Roman" panose="02020603050405020304" pitchFamily="18" charset="0"/>
                <a:cs typeface="Times New Roman" panose="02020603050405020304" pitchFamily="18" charset="0"/>
              </a:rPr>
              <a:t>: Difficulty finding truly sustainable products that are also stylish and affordable</a:t>
            </a:r>
            <a:endParaRPr lang="en-US" altLang="en-US" sz="2000" dirty="0">
              <a:latin typeface="Calibri" panose="020F0502020204030204" pitchFamily="34" charset="0"/>
              <a:cs typeface="Arial" panose="020B0604020202020204" pitchFamily="34" charset="0"/>
            </a:endParaRPr>
          </a:p>
          <a:p>
            <a:r>
              <a:rPr lang="en-US" altLang="en-US" sz="2000" b="1" dirty="0">
                <a:latin typeface="Times New Roman" panose="02020603050405020304" pitchFamily="18" charset="0"/>
                <a:cs typeface="Times New Roman" panose="02020603050405020304" pitchFamily="18" charset="0"/>
              </a:rPr>
              <a:t>Needs</a:t>
            </a:r>
            <a:r>
              <a:rPr lang="en-US" altLang="en-US" sz="2000" dirty="0">
                <a:latin typeface="Times New Roman" panose="02020603050405020304" pitchFamily="18" charset="0"/>
                <a:cs typeface="Times New Roman" panose="02020603050405020304" pitchFamily="18" charset="0"/>
              </a:rPr>
              <a:t>: High-quality, eco-friendly clothing that aligns with her values</a:t>
            </a:r>
            <a:endParaRPr lang="en-US" altLang="en-US" sz="2400" b="1" dirty="0">
              <a:solidFill>
                <a:srgbClr val="FFFFFF"/>
              </a:solidFill>
              <a:latin typeface="Calibri" panose="020F0502020204030204" pitchFamily="34" charset="0"/>
              <a:cs typeface="Arial" panose="020B0604020202020204" pitchFamily="34" charset="0"/>
            </a:endParaRPr>
          </a:p>
          <a:p>
            <a:endParaRPr lang="en-US" altLang="en-US" sz="1000" b="1" dirty="0">
              <a:solidFill>
                <a:srgbClr val="FFFFFF"/>
              </a:solidFill>
              <a:latin typeface="Calibri" panose="020F0502020204030204" pitchFamily="34" charset="0"/>
              <a:cs typeface="Arial" panose="020B0604020202020204" pitchFamily="34" charset="0"/>
            </a:endParaRPr>
          </a:p>
          <a:p>
            <a:endParaRPr lang="en-US" altLang="en-US" sz="2100" dirty="0">
              <a:solidFill>
                <a:srgbClr val="FFFFFF"/>
              </a:solidFill>
              <a:latin typeface="Calibri" panose="020F0502020204030204" pitchFamily="34" charset="0"/>
              <a:cs typeface="Arial" panose="020B0604020202020204" pitchFamily="34" charset="0"/>
            </a:endParaRPr>
          </a:p>
        </p:txBody>
      </p:sp>
      <p:sp>
        <p:nvSpPr>
          <p:cNvPr id="36" name="Rectangle 27">
            <a:extLst>
              <a:ext uri="{FF2B5EF4-FFF2-40B4-BE49-F238E27FC236}">
                <a16:creationId xmlns:a16="http://schemas.microsoft.com/office/drawing/2014/main" id="{F702B109-44B5-626B-6761-793B08715017}"/>
              </a:ext>
            </a:extLst>
          </p:cNvPr>
          <p:cNvSpPr>
            <a:spLocks/>
          </p:cNvSpPr>
          <p:nvPr/>
        </p:nvSpPr>
        <p:spPr bwMode="auto">
          <a:xfrm>
            <a:off x="5340016" y="6571456"/>
            <a:ext cx="9190038" cy="3519488"/>
          </a:xfrm>
          <a:prstGeom prst="rect">
            <a:avLst/>
          </a:prstGeom>
          <a:solidFill>
            <a:srgbClr val="FFFFFF"/>
          </a:solidFill>
          <a:ln w="25400">
            <a:solidFill>
              <a:srgbClr val="F79646"/>
            </a:solidFill>
            <a:miter lim="800000"/>
            <a:headEnd/>
            <a:tailEnd/>
          </a:ln>
        </p:spPr>
        <p:txBody>
          <a:bodyPr>
            <a:spAutoFit/>
          </a:bodyPr>
          <a:lstStyle>
            <a:lvl1pPr eaLnBrk="0" hangingPunct="0">
              <a:defRPr>
                <a:solidFill>
                  <a:srgbClr val="000000"/>
                </a:solidFill>
                <a:latin typeface="Arial" panose="020B0604020202020204" pitchFamily="34" charset="0"/>
              </a:defRPr>
            </a:lvl1pPr>
            <a:lvl2pPr eaLnBrk="0" hangingPunct="0">
              <a:defRPr>
                <a:solidFill>
                  <a:srgbClr val="000000"/>
                </a:solidFill>
                <a:latin typeface="Arial" panose="020B0604020202020204" pitchFamily="34" charset="0"/>
              </a:defRPr>
            </a:lvl2pPr>
            <a:lvl3pPr eaLnBrk="0" hangingPunct="0">
              <a:defRPr>
                <a:solidFill>
                  <a:srgbClr val="000000"/>
                </a:solidFill>
                <a:latin typeface="Arial" panose="020B0604020202020204" pitchFamily="34" charset="0"/>
              </a:defRPr>
            </a:lvl3pPr>
            <a:lvl4pPr eaLnBrk="0" hangingPunct="0">
              <a:defRPr>
                <a:solidFill>
                  <a:srgbClr val="000000"/>
                </a:solidFill>
                <a:latin typeface="Arial" panose="020B0604020202020204" pitchFamily="34" charset="0"/>
              </a:defRPr>
            </a:lvl4pPr>
            <a:lvl5pPr eaLnBrk="0" hangingPunct="0">
              <a:defRPr>
                <a:solidFill>
                  <a:srgbClr val="000000"/>
                </a:solidFill>
                <a:latin typeface="Arial" panose="020B0604020202020204" pitchFamily="34" charset="0"/>
              </a:defRPr>
            </a:lvl5pPr>
            <a:lvl6pPr eaLnBrk="0" fontAlgn="base" hangingPunct="0">
              <a:spcBef>
                <a:spcPct val="0"/>
              </a:spcBef>
              <a:spcAft>
                <a:spcPct val="0"/>
              </a:spcAft>
              <a:defRPr>
                <a:solidFill>
                  <a:srgbClr val="000000"/>
                </a:solidFill>
                <a:latin typeface="Arial" panose="020B0604020202020204" pitchFamily="34" charset="0"/>
              </a:defRPr>
            </a:lvl6pPr>
            <a:lvl7pPr eaLnBrk="0" fontAlgn="base" hangingPunct="0">
              <a:spcBef>
                <a:spcPct val="0"/>
              </a:spcBef>
              <a:spcAft>
                <a:spcPct val="0"/>
              </a:spcAft>
              <a:defRPr>
                <a:solidFill>
                  <a:srgbClr val="000000"/>
                </a:solidFill>
                <a:latin typeface="Arial" panose="020B0604020202020204" pitchFamily="34" charset="0"/>
              </a:defRPr>
            </a:lvl7pPr>
            <a:lvl8pPr eaLnBrk="0" fontAlgn="base" hangingPunct="0">
              <a:spcBef>
                <a:spcPct val="0"/>
              </a:spcBef>
              <a:spcAft>
                <a:spcPct val="0"/>
              </a:spcAft>
              <a:defRPr>
                <a:solidFill>
                  <a:srgbClr val="000000"/>
                </a:solidFill>
                <a:latin typeface="Arial" panose="020B0604020202020204" pitchFamily="34" charset="0"/>
              </a:defRPr>
            </a:lvl8pPr>
            <a:lvl9pPr eaLnBrk="0" fontAlgn="base" hangingPunct="0">
              <a:spcBef>
                <a:spcPct val="0"/>
              </a:spcBef>
              <a:spcAft>
                <a:spcPct val="0"/>
              </a:spcAft>
              <a:defRPr>
                <a:solidFill>
                  <a:srgbClr val="000000"/>
                </a:solidFill>
                <a:latin typeface="Arial" panose="020B0604020202020204" pitchFamily="34" charset="0"/>
              </a:defRPr>
            </a:lvl9pPr>
          </a:lstStyle>
          <a:p>
            <a:r>
              <a:rPr lang="en-US" altLang="en-US" sz="2700" b="1" dirty="0">
                <a:solidFill>
                  <a:srgbClr val="FD9F4D"/>
                </a:solidFill>
                <a:latin typeface="Calibri" panose="020F0502020204030204" pitchFamily="34" charset="0"/>
                <a:cs typeface="Arial" panose="020B0604020202020204" pitchFamily="34" charset="0"/>
              </a:rPr>
              <a:t>Bio</a:t>
            </a:r>
            <a:endParaRPr lang="en-US" altLang="en-US" dirty="0"/>
          </a:p>
          <a:p>
            <a:r>
              <a:rPr lang="en-US" altLang="en-US" b="1" dirty="0">
                <a:latin typeface="Times New Roman" panose="02020603050405020304" pitchFamily="18" charset="0"/>
                <a:cs typeface="Times New Roman" panose="02020603050405020304" pitchFamily="18" charset="0"/>
              </a:rPr>
              <a:t>Psychographics</a:t>
            </a:r>
            <a:r>
              <a:rPr lang="en-US" altLang="en-US" dirty="0">
                <a:latin typeface="Times New Roman" panose="02020603050405020304" pitchFamily="18" charset="0"/>
                <a:cs typeface="Times New Roman" panose="02020603050405020304" pitchFamily="18" charset="0"/>
              </a:rPr>
              <a:t>:</a:t>
            </a:r>
            <a:endParaRPr lang="en-US" altLang="en-US" dirty="0">
              <a:latin typeface="Calibri" panose="020F0502020204030204" pitchFamily="34" charset="0"/>
              <a:cs typeface="Arial" panose="020B0604020202020204" pitchFamily="34" charset="0"/>
            </a:endParaRPr>
          </a:p>
          <a:p>
            <a:r>
              <a:rPr lang="en-US" altLang="en-US" b="1" dirty="0">
                <a:latin typeface="Times New Roman" panose="02020603050405020304" pitchFamily="18" charset="0"/>
                <a:cs typeface="Times New Roman" panose="02020603050405020304" pitchFamily="18" charset="0"/>
              </a:rPr>
              <a:t>Interests</a:t>
            </a:r>
            <a:r>
              <a:rPr lang="en-US" altLang="en-US" dirty="0">
                <a:latin typeface="Times New Roman" panose="02020603050405020304" pitchFamily="18" charset="0"/>
                <a:cs typeface="Times New Roman" panose="02020603050405020304" pitchFamily="18" charset="0"/>
              </a:rPr>
              <a:t>: Yoga, travel, and organic food</a:t>
            </a:r>
            <a:endParaRPr lang="en-US" altLang="en-US" dirty="0">
              <a:latin typeface="Calibri" panose="020F0502020204030204" pitchFamily="34" charset="0"/>
              <a:cs typeface="Arial" panose="020B0604020202020204" pitchFamily="34" charset="0"/>
            </a:endParaRPr>
          </a:p>
          <a:p>
            <a:r>
              <a:rPr lang="en-US" altLang="en-US" b="1" dirty="0">
                <a:latin typeface="Times New Roman" panose="02020603050405020304" pitchFamily="18" charset="0"/>
                <a:cs typeface="Times New Roman" panose="02020603050405020304" pitchFamily="18" charset="0"/>
              </a:rPr>
              <a:t>Values</a:t>
            </a:r>
            <a:r>
              <a:rPr lang="en-US" altLang="en-US" dirty="0">
                <a:latin typeface="Times New Roman" panose="02020603050405020304" pitchFamily="18" charset="0"/>
                <a:cs typeface="Times New Roman" panose="02020603050405020304" pitchFamily="18" charset="0"/>
              </a:rPr>
              <a:t>: Sustainability, quality, and ethical practices</a:t>
            </a:r>
            <a:endParaRPr lang="en-US" altLang="en-US" dirty="0">
              <a:latin typeface="Calibri" panose="020F0502020204030204" pitchFamily="34" charset="0"/>
              <a:cs typeface="Arial" panose="020B0604020202020204" pitchFamily="34" charset="0"/>
            </a:endParaRPr>
          </a:p>
          <a:p>
            <a:r>
              <a:rPr lang="en-US" altLang="en-US" b="1" dirty="0">
                <a:latin typeface="Times New Roman" panose="02020603050405020304" pitchFamily="18" charset="0"/>
                <a:cs typeface="Times New Roman" panose="02020603050405020304" pitchFamily="18" charset="0"/>
              </a:rPr>
              <a:t>Lifestyle</a:t>
            </a:r>
            <a:r>
              <a:rPr lang="en-US" altLang="en-US" dirty="0">
                <a:latin typeface="Times New Roman" panose="02020603050405020304" pitchFamily="18" charset="0"/>
                <a:cs typeface="Times New Roman" panose="02020603050405020304" pitchFamily="18" charset="0"/>
              </a:rPr>
              <a:t>: Health-conscious, enjoys outdoor activities, and prefers eco-friendly products</a:t>
            </a:r>
            <a:endParaRPr lang="en-US" altLang="en-US" dirty="0">
              <a:latin typeface="Calibri" panose="020F0502020204030204" pitchFamily="34" charset="0"/>
              <a:cs typeface="Arial" panose="020B0604020202020204" pitchFamily="34" charset="0"/>
            </a:endParaRPr>
          </a:p>
          <a:p>
            <a:r>
              <a:rPr lang="en-US" altLang="en-US" b="1" dirty="0">
                <a:latin typeface="Times New Roman" panose="02020603050405020304" pitchFamily="18" charset="0"/>
                <a:cs typeface="Times New Roman" panose="02020603050405020304" pitchFamily="18" charset="0"/>
              </a:rPr>
              <a:t>Behavioral Traits</a:t>
            </a:r>
            <a:r>
              <a:rPr lang="en-US" altLang="en-US" dirty="0">
                <a:latin typeface="Times New Roman" panose="02020603050405020304" pitchFamily="18" charset="0"/>
                <a:cs typeface="Times New Roman" panose="02020603050405020304" pitchFamily="18" charset="0"/>
              </a:rPr>
              <a:t>:</a:t>
            </a:r>
            <a:endParaRPr lang="en-US" altLang="en-US" dirty="0">
              <a:latin typeface="Calibri" panose="020F0502020204030204" pitchFamily="34" charset="0"/>
              <a:cs typeface="Arial" panose="020B0604020202020204" pitchFamily="34" charset="0"/>
            </a:endParaRPr>
          </a:p>
          <a:p>
            <a:r>
              <a:rPr lang="en-US" altLang="en-US" b="1" dirty="0">
                <a:latin typeface="Times New Roman" panose="02020603050405020304" pitchFamily="18" charset="0"/>
                <a:cs typeface="Times New Roman" panose="02020603050405020304" pitchFamily="18" charset="0"/>
              </a:rPr>
              <a:t>Shopping Habits</a:t>
            </a:r>
            <a:r>
              <a:rPr lang="en-US" altLang="en-US" dirty="0">
                <a:latin typeface="Times New Roman" panose="02020603050405020304" pitchFamily="18" charset="0"/>
                <a:cs typeface="Times New Roman" panose="02020603050405020304" pitchFamily="18" charset="0"/>
              </a:rPr>
              <a:t>: Prefers online shopping with detailed product reviews, looks for brands with sustainable practices</a:t>
            </a:r>
            <a:endParaRPr lang="en-US" altLang="en-US" dirty="0">
              <a:latin typeface="Calibri" panose="020F0502020204030204" pitchFamily="34" charset="0"/>
              <a:cs typeface="Arial" panose="020B0604020202020204" pitchFamily="34" charset="0"/>
            </a:endParaRPr>
          </a:p>
          <a:p>
            <a:r>
              <a:rPr lang="en-US" altLang="en-US" b="1" dirty="0">
                <a:latin typeface="Times New Roman" panose="02020603050405020304" pitchFamily="18" charset="0"/>
                <a:cs typeface="Times New Roman" panose="02020603050405020304" pitchFamily="18" charset="0"/>
              </a:rPr>
              <a:t>Technology Use</a:t>
            </a:r>
            <a:r>
              <a:rPr lang="en-US" altLang="en-US" dirty="0">
                <a:latin typeface="Times New Roman" panose="02020603050405020304" pitchFamily="18" charset="0"/>
                <a:cs typeface="Times New Roman" panose="02020603050405020304" pitchFamily="18" charset="0"/>
              </a:rPr>
              <a:t>: Active on social media (Instagram, Pinterest), uses a smartphone for most online interactions</a:t>
            </a:r>
            <a:endParaRPr lang="en-US" altLang="en-US" dirty="0">
              <a:latin typeface="Calibri" panose="020F0502020204030204" pitchFamily="34" charset="0"/>
              <a:cs typeface="Arial" panose="020B0604020202020204" pitchFamily="34" charset="0"/>
            </a:endParaRPr>
          </a:p>
          <a:p>
            <a:r>
              <a:rPr lang="en-US" altLang="en-US" b="1" dirty="0">
                <a:latin typeface="Times New Roman" panose="02020603050405020304" pitchFamily="18" charset="0"/>
                <a:cs typeface="Times New Roman" panose="02020603050405020304" pitchFamily="18" charset="0"/>
              </a:rPr>
              <a:t>Brand Preferences</a:t>
            </a:r>
            <a:r>
              <a:rPr lang="en-US" altLang="en-US" dirty="0">
                <a:latin typeface="Times New Roman" panose="02020603050405020304" pitchFamily="18" charset="0"/>
                <a:cs typeface="Times New Roman" panose="02020603050405020304" pitchFamily="18" charset="0"/>
              </a:rPr>
              <a:t>: Favors brands known for their commitment to sustainability and ethical production</a:t>
            </a:r>
            <a:endParaRPr lang="en-US" altLang="en-US" dirty="0"/>
          </a:p>
        </p:txBody>
      </p:sp>
      <p:sp>
        <p:nvSpPr>
          <p:cNvPr id="37" name="Rounded Rectangle 24">
            <a:extLst>
              <a:ext uri="{FF2B5EF4-FFF2-40B4-BE49-F238E27FC236}">
                <a16:creationId xmlns:a16="http://schemas.microsoft.com/office/drawing/2014/main" id="{69C5634D-45F5-0B74-FEB5-5B37BA5A8A95}"/>
              </a:ext>
            </a:extLst>
          </p:cNvPr>
          <p:cNvSpPr>
            <a:spLocks/>
          </p:cNvSpPr>
          <p:nvPr/>
        </p:nvSpPr>
        <p:spPr bwMode="auto">
          <a:xfrm>
            <a:off x="5715000" y="1285875"/>
            <a:ext cx="2354263" cy="566738"/>
          </a:xfrm>
          <a:prstGeom prst="roundRect">
            <a:avLst>
              <a:gd name="adj" fmla="val 16667"/>
            </a:avLst>
          </a:prstGeom>
          <a:solidFill>
            <a:srgbClr val="FFFFFF"/>
          </a:solidFill>
          <a:ln w="25400">
            <a:solidFill>
              <a:srgbClr val="F79646"/>
            </a:solidFill>
            <a:round/>
            <a:headEnd/>
            <a:tailEnd/>
          </a:ln>
        </p:spPr>
        <p:txBody>
          <a:bodyPr anchor="ctr"/>
          <a:lstStyle>
            <a:lvl1pPr eaLnBrk="0" hangingPunct="0">
              <a:defRPr>
                <a:solidFill>
                  <a:srgbClr val="000000"/>
                </a:solidFill>
                <a:latin typeface="Arial" panose="020B0604020202020204" pitchFamily="34" charset="0"/>
              </a:defRPr>
            </a:lvl1pPr>
            <a:lvl2pPr eaLnBrk="0" hangingPunct="0">
              <a:defRPr>
                <a:solidFill>
                  <a:srgbClr val="000000"/>
                </a:solidFill>
                <a:latin typeface="Arial" panose="020B0604020202020204" pitchFamily="34" charset="0"/>
              </a:defRPr>
            </a:lvl2pPr>
            <a:lvl3pPr eaLnBrk="0" hangingPunct="0">
              <a:defRPr>
                <a:solidFill>
                  <a:srgbClr val="000000"/>
                </a:solidFill>
                <a:latin typeface="Arial" panose="020B0604020202020204" pitchFamily="34" charset="0"/>
              </a:defRPr>
            </a:lvl3pPr>
            <a:lvl4pPr eaLnBrk="0" hangingPunct="0">
              <a:defRPr>
                <a:solidFill>
                  <a:srgbClr val="000000"/>
                </a:solidFill>
                <a:latin typeface="Arial" panose="020B0604020202020204" pitchFamily="34" charset="0"/>
              </a:defRPr>
            </a:lvl4pPr>
            <a:lvl5pPr eaLnBrk="0" hangingPunct="0">
              <a:defRPr>
                <a:solidFill>
                  <a:srgbClr val="000000"/>
                </a:solidFill>
                <a:latin typeface="Arial" panose="020B0604020202020204" pitchFamily="34" charset="0"/>
              </a:defRPr>
            </a:lvl5pPr>
            <a:lvl6pPr eaLnBrk="0" fontAlgn="base" hangingPunct="0">
              <a:spcBef>
                <a:spcPct val="0"/>
              </a:spcBef>
              <a:spcAft>
                <a:spcPct val="0"/>
              </a:spcAft>
              <a:defRPr>
                <a:solidFill>
                  <a:srgbClr val="000000"/>
                </a:solidFill>
                <a:latin typeface="Arial" panose="020B0604020202020204" pitchFamily="34" charset="0"/>
              </a:defRPr>
            </a:lvl6pPr>
            <a:lvl7pPr eaLnBrk="0" fontAlgn="base" hangingPunct="0">
              <a:spcBef>
                <a:spcPct val="0"/>
              </a:spcBef>
              <a:spcAft>
                <a:spcPct val="0"/>
              </a:spcAft>
              <a:defRPr>
                <a:solidFill>
                  <a:srgbClr val="000000"/>
                </a:solidFill>
                <a:latin typeface="Arial" panose="020B0604020202020204" pitchFamily="34" charset="0"/>
              </a:defRPr>
            </a:lvl7pPr>
            <a:lvl8pPr eaLnBrk="0" fontAlgn="base" hangingPunct="0">
              <a:spcBef>
                <a:spcPct val="0"/>
              </a:spcBef>
              <a:spcAft>
                <a:spcPct val="0"/>
              </a:spcAft>
              <a:defRPr>
                <a:solidFill>
                  <a:srgbClr val="000000"/>
                </a:solidFill>
                <a:latin typeface="Arial" panose="020B0604020202020204" pitchFamily="34" charset="0"/>
              </a:defRPr>
            </a:lvl8pPr>
            <a:lvl9pPr eaLnBrk="0" fontAlgn="base" hangingPunct="0">
              <a:spcBef>
                <a:spcPct val="0"/>
              </a:spcBef>
              <a:spcAft>
                <a:spcPct val="0"/>
              </a:spcAft>
              <a:defRPr>
                <a:solidFill>
                  <a:srgbClr val="000000"/>
                </a:solidFill>
                <a:latin typeface="Arial" panose="020B0604020202020204" pitchFamily="34" charset="0"/>
              </a:defRPr>
            </a:lvl9pPr>
          </a:lstStyle>
          <a:p>
            <a:pPr algn="ctr"/>
            <a:r>
              <a:rPr lang="en-US" altLang="en-US" sz="1600">
                <a:latin typeface="Calibri" panose="020F0502020204030204" pitchFamily="34" charset="0"/>
                <a:cs typeface="Arial" panose="020B0604020202020204" pitchFamily="34" charset="0"/>
              </a:rPr>
              <a:t>Perseverance</a:t>
            </a:r>
            <a:endParaRPr lang="en-US" altLang="en-US"/>
          </a:p>
        </p:txBody>
      </p:sp>
      <p:sp>
        <p:nvSpPr>
          <p:cNvPr id="38" name="Rounded Rectangle 17">
            <a:extLst>
              <a:ext uri="{FF2B5EF4-FFF2-40B4-BE49-F238E27FC236}">
                <a16:creationId xmlns:a16="http://schemas.microsoft.com/office/drawing/2014/main" id="{5E0B3528-940E-2D40-4803-63429C3ABAF9}"/>
              </a:ext>
            </a:extLst>
          </p:cNvPr>
          <p:cNvSpPr>
            <a:spLocks/>
          </p:cNvSpPr>
          <p:nvPr/>
        </p:nvSpPr>
        <p:spPr bwMode="auto">
          <a:xfrm>
            <a:off x="8915400" y="1285875"/>
            <a:ext cx="2355850" cy="566738"/>
          </a:xfrm>
          <a:prstGeom prst="roundRect">
            <a:avLst>
              <a:gd name="adj" fmla="val 16667"/>
            </a:avLst>
          </a:prstGeom>
          <a:solidFill>
            <a:srgbClr val="FFFFFF"/>
          </a:solidFill>
          <a:ln w="25400">
            <a:solidFill>
              <a:srgbClr val="F79646"/>
            </a:solidFill>
            <a:round/>
            <a:headEnd/>
            <a:tailEnd/>
          </a:ln>
        </p:spPr>
        <p:txBody>
          <a:bodyPr anchor="ctr"/>
          <a:lstStyle>
            <a:lvl1pPr eaLnBrk="0" hangingPunct="0">
              <a:defRPr>
                <a:solidFill>
                  <a:srgbClr val="000000"/>
                </a:solidFill>
                <a:latin typeface="Arial" panose="020B0604020202020204" pitchFamily="34" charset="0"/>
              </a:defRPr>
            </a:lvl1pPr>
            <a:lvl2pPr eaLnBrk="0" hangingPunct="0">
              <a:defRPr>
                <a:solidFill>
                  <a:srgbClr val="000000"/>
                </a:solidFill>
                <a:latin typeface="Arial" panose="020B0604020202020204" pitchFamily="34" charset="0"/>
              </a:defRPr>
            </a:lvl2pPr>
            <a:lvl3pPr eaLnBrk="0" hangingPunct="0">
              <a:defRPr>
                <a:solidFill>
                  <a:srgbClr val="000000"/>
                </a:solidFill>
                <a:latin typeface="Arial" panose="020B0604020202020204" pitchFamily="34" charset="0"/>
              </a:defRPr>
            </a:lvl3pPr>
            <a:lvl4pPr eaLnBrk="0" hangingPunct="0">
              <a:defRPr>
                <a:solidFill>
                  <a:srgbClr val="000000"/>
                </a:solidFill>
                <a:latin typeface="Arial" panose="020B0604020202020204" pitchFamily="34" charset="0"/>
              </a:defRPr>
            </a:lvl4pPr>
            <a:lvl5pPr eaLnBrk="0" hangingPunct="0">
              <a:defRPr>
                <a:solidFill>
                  <a:srgbClr val="000000"/>
                </a:solidFill>
                <a:latin typeface="Arial" panose="020B0604020202020204" pitchFamily="34" charset="0"/>
              </a:defRPr>
            </a:lvl5pPr>
            <a:lvl6pPr eaLnBrk="0" fontAlgn="base" hangingPunct="0">
              <a:spcBef>
                <a:spcPct val="0"/>
              </a:spcBef>
              <a:spcAft>
                <a:spcPct val="0"/>
              </a:spcAft>
              <a:defRPr>
                <a:solidFill>
                  <a:srgbClr val="000000"/>
                </a:solidFill>
                <a:latin typeface="Arial" panose="020B0604020202020204" pitchFamily="34" charset="0"/>
              </a:defRPr>
            </a:lvl6pPr>
            <a:lvl7pPr eaLnBrk="0" fontAlgn="base" hangingPunct="0">
              <a:spcBef>
                <a:spcPct val="0"/>
              </a:spcBef>
              <a:spcAft>
                <a:spcPct val="0"/>
              </a:spcAft>
              <a:defRPr>
                <a:solidFill>
                  <a:srgbClr val="000000"/>
                </a:solidFill>
                <a:latin typeface="Arial" panose="020B0604020202020204" pitchFamily="34" charset="0"/>
              </a:defRPr>
            </a:lvl7pPr>
            <a:lvl8pPr eaLnBrk="0" fontAlgn="base" hangingPunct="0">
              <a:spcBef>
                <a:spcPct val="0"/>
              </a:spcBef>
              <a:spcAft>
                <a:spcPct val="0"/>
              </a:spcAft>
              <a:defRPr>
                <a:solidFill>
                  <a:srgbClr val="000000"/>
                </a:solidFill>
                <a:latin typeface="Arial" panose="020B0604020202020204" pitchFamily="34" charset="0"/>
              </a:defRPr>
            </a:lvl8pPr>
            <a:lvl9pPr eaLnBrk="0" fontAlgn="base" hangingPunct="0">
              <a:spcBef>
                <a:spcPct val="0"/>
              </a:spcBef>
              <a:spcAft>
                <a:spcPct val="0"/>
              </a:spcAft>
              <a:defRPr>
                <a:solidFill>
                  <a:srgbClr val="000000"/>
                </a:solidFill>
                <a:latin typeface="Arial" panose="020B0604020202020204" pitchFamily="34" charset="0"/>
              </a:defRPr>
            </a:lvl9pPr>
          </a:lstStyle>
          <a:p>
            <a:pPr algn="ctr"/>
            <a:r>
              <a:rPr lang="en-US" altLang="en-US" sz="1600">
                <a:latin typeface="Calibri" panose="020F0502020204030204" pitchFamily="34" charset="0"/>
                <a:cs typeface="Arial" panose="020B0604020202020204" pitchFamily="34" charset="0"/>
              </a:rPr>
              <a:t>Knowledgeable</a:t>
            </a:r>
            <a:endParaRPr lang="en-US" altLang="en-US"/>
          </a:p>
        </p:txBody>
      </p:sp>
      <p:sp>
        <p:nvSpPr>
          <p:cNvPr id="39" name="Rounded Rectangle 18">
            <a:extLst>
              <a:ext uri="{FF2B5EF4-FFF2-40B4-BE49-F238E27FC236}">
                <a16:creationId xmlns:a16="http://schemas.microsoft.com/office/drawing/2014/main" id="{C06C91A8-4C70-CE48-FEF7-588ACC494264}"/>
              </a:ext>
            </a:extLst>
          </p:cNvPr>
          <p:cNvSpPr>
            <a:spLocks/>
          </p:cNvSpPr>
          <p:nvPr/>
        </p:nvSpPr>
        <p:spPr bwMode="auto">
          <a:xfrm>
            <a:off x="11925300" y="1285875"/>
            <a:ext cx="2354262" cy="566738"/>
          </a:xfrm>
          <a:prstGeom prst="roundRect">
            <a:avLst>
              <a:gd name="adj" fmla="val 16667"/>
            </a:avLst>
          </a:prstGeom>
          <a:solidFill>
            <a:srgbClr val="FFFFFF"/>
          </a:solidFill>
          <a:ln w="25400">
            <a:solidFill>
              <a:srgbClr val="F79646"/>
            </a:solidFill>
            <a:round/>
            <a:headEnd/>
            <a:tailEnd/>
          </a:ln>
        </p:spPr>
        <p:txBody>
          <a:bodyPr anchor="ctr"/>
          <a:lstStyle>
            <a:lvl1pPr eaLnBrk="0" hangingPunct="0">
              <a:defRPr>
                <a:solidFill>
                  <a:srgbClr val="000000"/>
                </a:solidFill>
                <a:latin typeface="Arial" panose="020B0604020202020204" pitchFamily="34" charset="0"/>
              </a:defRPr>
            </a:lvl1pPr>
            <a:lvl2pPr eaLnBrk="0" hangingPunct="0">
              <a:defRPr>
                <a:solidFill>
                  <a:srgbClr val="000000"/>
                </a:solidFill>
                <a:latin typeface="Arial" panose="020B0604020202020204" pitchFamily="34" charset="0"/>
              </a:defRPr>
            </a:lvl2pPr>
            <a:lvl3pPr eaLnBrk="0" hangingPunct="0">
              <a:defRPr>
                <a:solidFill>
                  <a:srgbClr val="000000"/>
                </a:solidFill>
                <a:latin typeface="Arial" panose="020B0604020202020204" pitchFamily="34" charset="0"/>
              </a:defRPr>
            </a:lvl3pPr>
            <a:lvl4pPr eaLnBrk="0" hangingPunct="0">
              <a:defRPr>
                <a:solidFill>
                  <a:srgbClr val="000000"/>
                </a:solidFill>
                <a:latin typeface="Arial" panose="020B0604020202020204" pitchFamily="34" charset="0"/>
              </a:defRPr>
            </a:lvl4pPr>
            <a:lvl5pPr eaLnBrk="0" hangingPunct="0">
              <a:defRPr>
                <a:solidFill>
                  <a:srgbClr val="000000"/>
                </a:solidFill>
                <a:latin typeface="Arial" panose="020B0604020202020204" pitchFamily="34" charset="0"/>
              </a:defRPr>
            </a:lvl5pPr>
            <a:lvl6pPr eaLnBrk="0" fontAlgn="base" hangingPunct="0">
              <a:spcBef>
                <a:spcPct val="0"/>
              </a:spcBef>
              <a:spcAft>
                <a:spcPct val="0"/>
              </a:spcAft>
              <a:defRPr>
                <a:solidFill>
                  <a:srgbClr val="000000"/>
                </a:solidFill>
                <a:latin typeface="Arial" panose="020B0604020202020204" pitchFamily="34" charset="0"/>
              </a:defRPr>
            </a:lvl6pPr>
            <a:lvl7pPr eaLnBrk="0" fontAlgn="base" hangingPunct="0">
              <a:spcBef>
                <a:spcPct val="0"/>
              </a:spcBef>
              <a:spcAft>
                <a:spcPct val="0"/>
              </a:spcAft>
              <a:defRPr>
                <a:solidFill>
                  <a:srgbClr val="000000"/>
                </a:solidFill>
                <a:latin typeface="Arial" panose="020B0604020202020204" pitchFamily="34" charset="0"/>
              </a:defRPr>
            </a:lvl7pPr>
            <a:lvl8pPr eaLnBrk="0" fontAlgn="base" hangingPunct="0">
              <a:spcBef>
                <a:spcPct val="0"/>
              </a:spcBef>
              <a:spcAft>
                <a:spcPct val="0"/>
              </a:spcAft>
              <a:defRPr>
                <a:solidFill>
                  <a:srgbClr val="000000"/>
                </a:solidFill>
                <a:latin typeface="Arial" panose="020B0604020202020204" pitchFamily="34" charset="0"/>
              </a:defRPr>
            </a:lvl8pPr>
            <a:lvl9pPr eaLnBrk="0" fontAlgn="base" hangingPunct="0">
              <a:spcBef>
                <a:spcPct val="0"/>
              </a:spcBef>
              <a:spcAft>
                <a:spcPct val="0"/>
              </a:spcAft>
              <a:defRPr>
                <a:solidFill>
                  <a:srgbClr val="000000"/>
                </a:solidFill>
                <a:latin typeface="Arial" panose="020B0604020202020204" pitchFamily="34" charset="0"/>
              </a:defRPr>
            </a:lvl9pPr>
          </a:lstStyle>
          <a:p>
            <a:pPr algn="ctr"/>
            <a:r>
              <a:rPr lang="en-US" altLang="en-US" sz="1600">
                <a:latin typeface="Calibri" panose="020F0502020204030204" pitchFamily="34" charset="0"/>
                <a:cs typeface="Arial" panose="020B0604020202020204" pitchFamily="34" charset="0"/>
              </a:rPr>
              <a:t>Experienced</a:t>
            </a:r>
            <a:endParaRPr lang="en-US" altLang="en-US"/>
          </a:p>
        </p:txBody>
      </p:sp>
      <p:pic>
        <p:nvPicPr>
          <p:cNvPr id="45" name="Picture 44">
            <a:extLst>
              <a:ext uri="{FF2B5EF4-FFF2-40B4-BE49-F238E27FC236}">
                <a16:creationId xmlns:a16="http://schemas.microsoft.com/office/drawing/2014/main" id="{F2BE986F-3740-B3F0-B439-9C14736ADA84}"/>
              </a:ext>
            </a:extLst>
          </p:cNvPr>
          <p:cNvPicPr>
            <a:picLocks noChangeAspect="1"/>
          </p:cNvPicPr>
          <p:nvPr/>
        </p:nvPicPr>
        <p:blipFill>
          <a:blip r:embed="rId5"/>
          <a:stretch>
            <a:fillRect/>
          </a:stretch>
        </p:blipFill>
        <p:spPr>
          <a:xfrm>
            <a:off x="14659178" y="3057960"/>
            <a:ext cx="3524250" cy="2971800"/>
          </a:xfrm>
          <a:prstGeom prst="rect">
            <a:avLst/>
          </a:prstGeom>
        </p:spPr>
      </p:pic>
      <p:sp>
        <p:nvSpPr>
          <p:cNvPr id="47" name="TextBox 46">
            <a:extLst>
              <a:ext uri="{FF2B5EF4-FFF2-40B4-BE49-F238E27FC236}">
                <a16:creationId xmlns:a16="http://schemas.microsoft.com/office/drawing/2014/main" id="{5BCD842A-5509-3EB1-C7C7-D101762DA487}"/>
              </a:ext>
            </a:extLst>
          </p:cNvPr>
          <p:cNvSpPr txBox="1"/>
          <p:nvPr/>
        </p:nvSpPr>
        <p:spPr>
          <a:xfrm>
            <a:off x="0" y="4199"/>
            <a:ext cx="13660693" cy="1200329"/>
          </a:xfrm>
          <a:prstGeom prst="rect">
            <a:avLst/>
          </a:prstGeom>
          <a:noFill/>
        </p:spPr>
        <p:txBody>
          <a:bodyPr wrap="square">
            <a:spAutoFit/>
          </a:bodyPr>
          <a:lstStyle/>
          <a:p>
            <a:pPr defTabSz="1371613">
              <a:lnSpc>
                <a:spcPct val="90000"/>
              </a:lnSpc>
              <a:spcBef>
                <a:spcPct val="0"/>
              </a:spcBef>
            </a:pPr>
            <a:r>
              <a:rPr lang="en-US" sz="8000" b="1" dirty="0">
                <a:latin typeface="Aldhabi" panose="01000000000000000000" pitchFamily="2" charset="-78"/>
                <a:cs typeface="Aldhabi" panose="01000000000000000000" pitchFamily="2" charset="-78"/>
              </a:rPr>
              <a:t>Customer Persona</a:t>
            </a:r>
          </a:p>
        </p:txBody>
      </p:sp>
      <p:pic>
        <p:nvPicPr>
          <p:cNvPr id="2" name="Picture 1">
            <a:extLst>
              <a:ext uri="{FF2B5EF4-FFF2-40B4-BE49-F238E27FC236}">
                <a16:creationId xmlns:a16="http://schemas.microsoft.com/office/drawing/2014/main" id="{882AC757-529B-F935-55C8-078CA6E05C8C}"/>
              </a:ext>
            </a:extLst>
          </p:cNvPr>
          <p:cNvPicPr>
            <a:picLocks noChangeAspect="1"/>
          </p:cNvPicPr>
          <p:nvPr/>
        </p:nvPicPr>
        <p:blipFill>
          <a:blip r:embed="rId6"/>
          <a:stretch>
            <a:fillRect/>
          </a:stretch>
        </p:blipFill>
        <p:spPr>
          <a:xfrm>
            <a:off x="15646739" y="410020"/>
            <a:ext cx="1905000" cy="190500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6EA"/>
        </a:solidFill>
        <a:effectLst/>
      </p:bgPr>
    </p:bg>
    <p:spTree>
      <p:nvGrpSpPr>
        <p:cNvPr id="1" name=""/>
        <p:cNvGrpSpPr/>
        <p:nvPr/>
      </p:nvGrpSpPr>
      <p:grpSpPr>
        <a:xfrm>
          <a:off x="0" y="0"/>
          <a:ext cx="0" cy="0"/>
          <a:chOff x="0" y="0"/>
          <a:chExt cx="0" cy="0"/>
        </a:xfrm>
      </p:grpSpPr>
      <p:sp>
        <p:nvSpPr>
          <p:cNvPr id="24" name="TextBox 15">
            <a:extLst>
              <a:ext uri="{FF2B5EF4-FFF2-40B4-BE49-F238E27FC236}">
                <a16:creationId xmlns:a16="http://schemas.microsoft.com/office/drawing/2014/main" id="{F41911C4-AA10-A827-2D36-72F7C4F9EB81}"/>
              </a:ext>
            </a:extLst>
          </p:cNvPr>
          <p:cNvSpPr txBox="1"/>
          <p:nvPr/>
        </p:nvSpPr>
        <p:spPr>
          <a:xfrm>
            <a:off x="738845" y="546240"/>
            <a:ext cx="12338484" cy="1019574"/>
          </a:xfrm>
          <a:prstGeom prst="rect">
            <a:avLst/>
          </a:prstGeom>
        </p:spPr>
        <p:txBody>
          <a:bodyPr wrap="square" lIns="0" tIns="0" rIns="0" bIns="0" rtlCol="0" anchor="t">
            <a:spAutoFit/>
          </a:bodyPr>
          <a:lstStyle/>
          <a:p>
            <a:pPr>
              <a:lnSpc>
                <a:spcPts val="8747"/>
              </a:lnSpc>
            </a:pPr>
            <a:r>
              <a:rPr lang="en-US" sz="5400" b="1" dirty="0"/>
              <a:t>Value Proposition Canvas </a:t>
            </a:r>
          </a:p>
        </p:txBody>
      </p:sp>
      <p:sp>
        <p:nvSpPr>
          <p:cNvPr id="25" name="Rectangle 24">
            <a:extLst>
              <a:ext uri="{FF2B5EF4-FFF2-40B4-BE49-F238E27FC236}">
                <a16:creationId xmlns:a16="http://schemas.microsoft.com/office/drawing/2014/main" id="{C46F8F58-E555-AA15-8CE4-FABE2D4D3354}"/>
              </a:ext>
            </a:extLst>
          </p:cNvPr>
          <p:cNvSpPr/>
          <p:nvPr/>
        </p:nvSpPr>
        <p:spPr>
          <a:xfrm>
            <a:off x="6286487" y="1477264"/>
            <a:ext cx="248786" cy="369332"/>
          </a:xfrm>
          <a:prstGeom prst="rect">
            <a:avLst/>
          </a:prstGeom>
        </p:spPr>
        <p:txBody>
          <a:bodyPr wrap="none">
            <a:spAutoFit/>
          </a:bodyPr>
          <a:lstStyle/>
          <a:p>
            <a:r>
              <a:rPr lang="en-US" dirty="0">
                <a:solidFill>
                  <a:srgbClr val="292929"/>
                </a:solidFill>
                <a:latin typeface="charter"/>
              </a:rPr>
              <a:t>.</a:t>
            </a:r>
            <a:endParaRPr lang="en-US" dirty="0"/>
          </a:p>
        </p:txBody>
      </p:sp>
      <p:sp>
        <p:nvSpPr>
          <p:cNvPr id="26" name="TextBox 15">
            <a:extLst>
              <a:ext uri="{FF2B5EF4-FFF2-40B4-BE49-F238E27FC236}">
                <a16:creationId xmlns:a16="http://schemas.microsoft.com/office/drawing/2014/main" id="{F9398D8D-88C8-53E8-968C-1377BA75B3EA}"/>
              </a:ext>
            </a:extLst>
          </p:cNvPr>
          <p:cNvSpPr>
            <a:spLocks noChangeArrowheads="1"/>
          </p:cNvSpPr>
          <p:nvPr/>
        </p:nvSpPr>
        <p:spPr bwMode="auto">
          <a:xfrm>
            <a:off x="521493" y="1987550"/>
            <a:ext cx="12339637" cy="1019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a:solidFill>
                  <a:srgbClr val="000000"/>
                </a:solidFill>
                <a:latin typeface="Arial" panose="020B0604020202020204" pitchFamily="34" charset="0"/>
              </a:defRPr>
            </a:lvl1pPr>
            <a:lvl2pPr eaLnBrk="0" hangingPunct="0">
              <a:defRPr>
                <a:solidFill>
                  <a:srgbClr val="000000"/>
                </a:solidFill>
                <a:latin typeface="Arial" panose="020B0604020202020204" pitchFamily="34" charset="0"/>
              </a:defRPr>
            </a:lvl2pPr>
            <a:lvl3pPr eaLnBrk="0" hangingPunct="0">
              <a:defRPr>
                <a:solidFill>
                  <a:srgbClr val="000000"/>
                </a:solidFill>
                <a:latin typeface="Arial" panose="020B0604020202020204" pitchFamily="34" charset="0"/>
              </a:defRPr>
            </a:lvl3pPr>
            <a:lvl4pPr eaLnBrk="0" hangingPunct="0">
              <a:defRPr>
                <a:solidFill>
                  <a:srgbClr val="000000"/>
                </a:solidFill>
                <a:latin typeface="Arial" panose="020B0604020202020204" pitchFamily="34" charset="0"/>
              </a:defRPr>
            </a:lvl4pPr>
            <a:lvl5pPr eaLnBrk="0" hangingPunct="0">
              <a:defRPr>
                <a:solidFill>
                  <a:srgbClr val="000000"/>
                </a:solidFill>
                <a:latin typeface="Arial" panose="020B0604020202020204" pitchFamily="34" charset="0"/>
              </a:defRPr>
            </a:lvl5pPr>
            <a:lvl6pPr eaLnBrk="0" fontAlgn="base" hangingPunct="0">
              <a:spcBef>
                <a:spcPct val="0"/>
              </a:spcBef>
              <a:spcAft>
                <a:spcPct val="0"/>
              </a:spcAft>
              <a:defRPr>
                <a:solidFill>
                  <a:srgbClr val="000000"/>
                </a:solidFill>
                <a:latin typeface="Arial" panose="020B0604020202020204" pitchFamily="34" charset="0"/>
              </a:defRPr>
            </a:lvl6pPr>
            <a:lvl7pPr eaLnBrk="0" fontAlgn="base" hangingPunct="0">
              <a:spcBef>
                <a:spcPct val="0"/>
              </a:spcBef>
              <a:spcAft>
                <a:spcPct val="0"/>
              </a:spcAft>
              <a:defRPr>
                <a:solidFill>
                  <a:srgbClr val="000000"/>
                </a:solidFill>
                <a:latin typeface="Arial" panose="020B0604020202020204" pitchFamily="34" charset="0"/>
              </a:defRPr>
            </a:lvl7pPr>
            <a:lvl8pPr eaLnBrk="0" fontAlgn="base" hangingPunct="0">
              <a:spcBef>
                <a:spcPct val="0"/>
              </a:spcBef>
              <a:spcAft>
                <a:spcPct val="0"/>
              </a:spcAft>
              <a:defRPr>
                <a:solidFill>
                  <a:srgbClr val="000000"/>
                </a:solidFill>
                <a:latin typeface="Arial" panose="020B0604020202020204" pitchFamily="34" charset="0"/>
              </a:defRPr>
            </a:lvl8pPr>
            <a:lvl9pPr eaLnBrk="0" fontAlgn="base" hangingPunct="0">
              <a:spcBef>
                <a:spcPct val="0"/>
              </a:spcBef>
              <a:spcAft>
                <a:spcPct val="0"/>
              </a:spcAft>
              <a:defRPr>
                <a:solidFill>
                  <a:srgbClr val="000000"/>
                </a:solidFill>
                <a:latin typeface="Arial" panose="020B0604020202020204" pitchFamily="34" charset="0"/>
              </a:defRPr>
            </a:lvl9pPr>
          </a:lstStyle>
          <a:p>
            <a:pPr>
              <a:lnSpc>
                <a:spcPts val="8738"/>
              </a:lnSpc>
            </a:pPr>
            <a:r>
              <a:rPr lang="en-US" altLang="en-US" sz="5400" b="1" dirty="0"/>
              <a:t> </a:t>
            </a:r>
            <a:endParaRPr lang="en-US" altLang="en-US" dirty="0"/>
          </a:p>
        </p:txBody>
      </p:sp>
      <p:sp>
        <p:nvSpPr>
          <p:cNvPr id="27" name="Rectangle 1">
            <a:extLst>
              <a:ext uri="{FF2B5EF4-FFF2-40B4-BE49-F238E27FC236}">
                <a16:creationId xmlns:a16="http://schemas.microsoft.com/office/drawing/2014/main" id="{0E240B68-B7BF-F351-032A-84CA09FDE64A}"/>
              </a:ext>
            </a:extLst>
          </p:cNvPr>
          <p:cNvSpPr>
            <a:spLocks noChangeArrowheads="1"/>
          </p:cNvSpPr>
          <p:nvPr/>
        </p:nvSpPr>
        <p:spPr bwMode="auto">
          <a:xfrm>
            <a:off x="6691312" y="2240873"/>
            <a:ext cx="24923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rgbClr val="000000"/>
                </a:solidFill>
                <a:latin typeface="Arial" panose="020B0604020202020204" pitchFamily="34" charset="0"/>
              </a:defRPr>
            </a:lvl1pPr>
            <a:lvl2pPr eaLnBrk="0" hangingPunct="0">
              <a:defRPr>
                <a:solidFill>
                  <a:srgbClr val="000000"/>
                </a:solidFill>
                <a:latin typeface="Arial" panose="020B0604020202020204" pitchFamily="34" charset="0"/>
              </a:defRPr>
            </a:lvl2pPr>
            <a:lvl3pPr eaLnBrk="0" hangingPunct="0">
              <a:defRPr>
                <a:solidFill>
                  <a:srgbClr val="000000"/>
                </a:solidFill>
                <a:latin typeface="Arial" panose="020B0604020202020204" pitchFamily="34" charset="0"/>
              </a:defRPr>
            </a:lvl3pPr>
            <a:lvl4pPr eaLnBrk="0" hangingPunct="0">
              <a:defRPr>
                <a:solidFill>
                  <a:srgbClr val="000000"/>
                </a:solidFill>
                <a:latin typeface="Arial" panose="020B0604020202020204" pitchFamily="34" charset="0"/>
              </a:defRPr>
            </a:lvl4pPr>
            <a:lvl5pPr eaLnBrk="0" hangingPunct="0">
              <a:defRPr>
                <a:solidFill>
                  <a:srgbClr val="000000"/>
                </a:solidFill>
                <a:latin typeface="Arial" panose="020B0604020202020204" pitchFamily="34" charset="0"/>
              </a:defRPr>
            </a:lvl5pPr>
            <a:lvl6pPr eaLnBrk="0" fontAlgn="base" hangingPunct="0">
              <a:spcBef>
                <a:spcPct val="0"/>
              </a:spcBef>
              <a:spcAft>
                <a:spcPct val="0"/>
              </a:spcAft>
              <a:defRPr>
                <a:solidFill>
                  <a:srgbClr val="000000"/>
                </a:solidFill>
                <a:latin typeface="Arial" panose="020B0604020202020204" pitchFamily="34" charset="0"/>
              </a:defRPr>
            </a:lvl6pPr>
            <a:lvl7pPr eaLnBrk="0" fontAlgn="base" hangingPunct="0">
              <a:spcBef>
                <a:spcPct val="0"/>
              </a:spcBef>
              <a:spcAft>
                <a:spcPct val="0"/>
              </a:spcAft>
              <a:defRPr>
                <a:solidFill>
                  <a:srgbClr val="000000"/>
                </a:solidFill>
                <a:latin typeface="Arial" panose="020B0604020202020204" pitchFamily="34" charset="0"/>
              </a:defRPr>
            </a:lvl7pPr>
            <a:lvl8pPr eaLnBrk="0" fontAlgn="base" hangingPunct="0">
              <a:spcBef>
                <a:spcPct val="0"/>
              </a:spcBef>
              <a:spcAft>
                <a:spcPct val="0"/>
              </a:spcAft>
              <a:defRPr>
                <a:solidFill>
                  <a:srgbClr val="000000"/>
                </a:solidFill>
                <a:latin typeface="Arial" panose="020B0604020202020204" pitchFamily="34" charset="0"/>
              </a:defRPr>
            </a:lvl8pPr>
            <a:lvl9pPr eaLnBrk="0" fontAlgn="base" hangingPunct="0">
              <a:spcBef>
                <a:spcPct val="0"/>
              </a:spcBef>
              <a:spcAft>
                <a:spcPct val="0"/>
              </a:spcAft>
              <a:defRPr>
                <a:solidFill>
                  <a:srgbClr val="000000"/>
                </a:solidFill>
                <a:latin typeface="Arial" panose="020B0604020202020204" pitchFamily="34" charset="0"/>
              </a:defRPr>
            </a:lvl9pPr>
          </a:lstStyle>
          <a:p>
            <a:r>
              <a:rPr lang="en-US" altLang="en-US">
                <a:solidFill>
                  <a:srgbClr val="292929"/>
                </a:solidFill>
                <a:latin typeface="charter"/>
                <a:cs typeface="Arial" panose="020B0604020202020204" pitchFamily="34" charset="0"/>
              </a:rPr>
              <a:t>.</a:t>
            </a:r>
            <a:endParaRPr lang="en-US" altLang="en-US">
              <a:latin typeface="Calibri" panose="020F0502020204030204" pitchFamily="34" charset="0"/>
              <a:cs typeface="Arial" panose="020B0604020202020204" pitchFamily="34" charset="0"/>
            </a:endParaRPr>
          </a:p>
        </p:txBody>
      </p:sp>
      <p:grpSp>
        <p:nvGrpSpPr>
          <p:cNvPr id="28" name="Group -853">
            <a:extLst>
              <a:ext uri="{FF2B5EF4-FFF2-40B4-BE49-F238E27FC236}">
                <a16:creationId xmlns:a16="http://schemas.microsoft.com/office/drawing/2014/main" id="{DE47F9F0-FBC2-2D46-E9B5-8EA4007E584D}"/>
              </a:ext>
            </a:extLst>
          </p:cNvPr>
          <p:cNvGrpSpPr>
            <a:grpSpLocks/>
          </p:cNvGrpSpPr>
          <p:nvPr/>
        </p:nvGrpSpPr>
        <p:grpSpPr bwMode="auto">
          <a:xfrm>
            <a:off x="1409700" y="2130425"/>
            <a:ext cx="14865349" cy="5891213"/>
            <a:chOff x="0" y="0"/>
            <a:chExt cx="14864610" cy="5890433"/>
          </a:xfrm>
        </p:grpSpPr>
        <p:grpSp>
          <p:nvGrpSpPr>
            <p:cNvPr id="29" name="Group -851">
              <a:extLst>
                <a:ext uri="{FF2B5EF4-FFF2-40B4-BE49-F238E27FC236}">
                  <a16:creationId xmlns:a16="http://schemas.microsoft.com/office/drawing/2014/main" id="{BC82CD9D-352C-20B4-6776-D26BBA47FF08}"/>
                </a:ext>
              </a:extLst>
            </p:cNvPr>
            <p:cNvGrpSpPr>
              <a:grpSpLocks/>
            </p:cNvGrpSpPr>
            <p:nvPr/>
          </p:nvGrpSpPr>
          <p:grpSpPr bwMode="auto">
            <a:xfrm>
              <a:off x="4390075" y="2156000"/>
              <a:ext cx="6396417" cy="2110445"/>
              <a:chOff x="0" y="0"/>
              <a:chExt cx="6396417" cy="2110445"/>
            </a:xfrm>
          </p:grpSpPr>
          <p:grpSp>
            <p:nvGrpSpPr>
              <p:cNvPr id="49" name="Group -849">
                <a:extLst>
                  <a:ext uri="{FF2B5EF4-FFF2-40B4-BE49-F238E27FC236}">
                    <a16:creationId xmlns:a16="http://schemas.microsoft.com/office/drawing/2014/main" id="{6E883C6B-346D-69DD-0699-54D2D799FA0C}"/>
                  </a:ext>
                </a:extLst>
              </p:cNvPr>
              <p:cNvGrpSpPr>
                <a:grpSpLocks/>
              </p:cNvGrpSpPr>
              <p:nvPr/>
            </p:nvGrpSpPr>
            <p:grpSpPr bwMode="auto">
              <a:xfrm>
                <a:off x="3377165" y="0"/>
                <a:ext cx="3019252" cy="2102873"/>
                <a:chOff x="0" y="0"/>
                <a:chExt cx="3019252" cy="2102873"/>
              </a:xfrm>
            </p:grpSpPr>
            <p:sp>
              <p:nvSpPr>
                <p:cNvPr id="59" name="Flowchart: Connector 24">
                  <a:extLst>
                    <a:ext uri="{FF2B5EF4-FFF2-40B4-BE49-F238E27FC236}">
                      <a16:creationId xmlns:a16="http://schemas.microsoft.com/office/drawing/2014/main" id="{FAFB8481-0550-E846-3250-211D3BD65636}"/>
                    </a:ext>
                  </a:extLst>
                </p:cNvPr>
                <p:cNvSpPr>
                  <a:spLocks noChangeArrowheads="1"/>
                </p:cNvSpPr>
                <p:nvPr/>
              </p:nvSpPr>
              <p:spPr bwMode="auto">
                <a:xfrm>
                  <a:off x="0" y="0"/>
                  <a:ext cx="2689108" cy="2102873"/>
                </a:xfrm>
                <a:prstGeom prst="flowChartConnector">
                  <a:avLst/>
                </a:prstGeom>
                <a:solidFill>
                  <a:srgbClr val="FFD96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eaLnBrk="0" hangingPunct="0">
                    <a:defRPr>
                      <a:solidFill>
                        <a:srgbClr val="000000"/>
                      </a:solidFill>
                      <a:latin typeface="Arial" panose="020B0604020202020204" pitchFamily="34" charset="0"/>
                    </a:defRPr>
                  </a:lvl1pPr>
                  <a:lvl2pPr eaLnBrk="0" hangingPunct="0">
                    <a:defRPr>
                      <a:solidFill>
                        <a:srgbClr val="000000"/>
                      </a:solidFill>
                      <a:latin typeface="Arial" panose="020B0604020202020204" pitchFamily="34" charset="0"/>
                    </a:defRPr>
                  </a:lvl2pPr>
                  <a:lvl3pPr eaLnBrk="0" hangingPunct="0">
                    <a:defRPr>
                      <a:solidFill>
                        <a:srgbClr val="000000"/>
                      </a:solidFill>
                      <a:latin typeface="Arial" panose="020B0604020202020204" pitchFamily="34" charset="0"/>
                    </a:defRPr>
                  </a:lvl3pPr>
                  <a:lvl4pPr eaLnBrk="0" hangingPunct="0">
                    <a:defRPr>
                      <a:solidFill>
                        <a:srgbClr val="000000"/>
                      </a:solidFill>
                      <a:latin typeface="Arial" panose="020B0604020202020204" pitchFamily="34" charset="0"/>
                    </a:defRPr>
                  </a:lvl4pPr>
                  <a:lvl5pPr eaLnBrk="0" hangingPunct="0">
                    <a:defRPr>
                      <a:solidFill>
                        <a:srgbClr val="000000"/>
                      </a:solidFill>
                      <a:latin typeface="Arial" panose="020B0604020202020204" pitchFamily="34" charset="0"/>
                    </a:defRPr>
                  </a:lvl5pPr>
                  <a:lvl6pPr eaLnBrk="0" fontAlgn="base" hangingPunct="0">
                    <a:spcBef>
                      <a:spcPct val="0"/>
                    </a:spcBef>
                    <a:spcAft>
                      <a:spcPct val="0"/>
                    </a:spcAft>
                    <a:defRPr>
                      <a:solidFill>
                        <a:srgbClr val="000000"/>
                      </a:solidFill>
                      <a:latin typeface="Arial" panose="020B0604020202020204" pitchFamily="34" charset="0"/>
                    </a:defRPr>
                  </a:lvl6pPr>
                  <a:lvl7pPr eaLnBrk="0" fontAlgn="base" hangingPunct="0">
                    <a:spcBef>
                      <a:spcPct val="0"/>
                    </a:spcBef>
                    <a:spcAft>
                      <a:spcPct val="0"/>
                    </a:spcAft>
                    <a:defRPr>
                      <a:solidFill>
                        <a:srgbClr val="000000"/>
                      </a:solidFill>
                      <a:latin typeface="Arial" panose="020B0604020202020204" pitchFamily="34" charset="0"/>
                    </a:defRPr>
                  </a:lvl7pPr>
                  <a:lvl8pPr eaLnBrk="0" fontAlgn="base" hangingPunct="0">
                    <a:spcBef>
                      <a:spcPct val="0"/>
                    </a:spcBef>
                    <a:spcAft>
                      <a:spcPct val="0"/>
                    </a:spcAft>
                    <a:defRPr>
                      <a:solidFill>
                        <a:srgbClr val="000000"/>
                      </a:solidFill>
                      <a:latin typeface="Arial" panose="020B0604020202020204" pitchFamily="34" charset="0"/>
                    </a:defRPr>
                  </a:lvl8pPr>
                  <a:lvl9pPr eaLnBrk="0" fontAlgn="base" hangingPunct="0">
                    <a:spcBef>
                      <a:spcPct val="0"/>
                    </a:spcBef>
                    <a:spcAft>
                      <a:spcPct val="0"/>
                    </a:spcAft>
                    <a:defRPr>
                      <a:solidFill>
                        <a:srgbClr val="000000"/>
                      </a:solidFill>
                      <a:latin typeface="Arial" panose="020B0604020202020204" pitchFamily="34" charset="0"/>
                    </a:defRPr>
                  </a:lvl9pPr>
                </a:lstStyle>
                <a:p>
                  <a:pPr algn="ctr"/>
                  <a:endParaRPr lang="en-US" altLang="en-US" sz="3200">
                    <a:latin typeface="Calibri" panose="020F0502020204030204" pitchFamily="34" charset="0"/>
                    <a:cs typeface="Arial" panose="020B0604020202020204" pitchFamily="34" charset="0"/>
                  </a:endParaRPr>
                </a:p>
              </p:txBody>
            </p:sp>
            <p:sp>
              <p:nvSpPr>
                <p:cNvPr id="60" name="Flowchart: Connector 25">
                  <a:extLst>
                    <a:ext uri="{FF2B5EF4-FFF2-40B4-BE49-F238E27FC236}">
                      <a16:creationId xmlns:a16="http://schemas.microsoft.com/office/drawing/2014/main" id="{39AC5C93-51E5-F3E7-2C5B-C25E53518F4C}"/>
                    </a:ext>
                  </a:extLst>
                </p:cNvPr>
                <p:cNvSpPr>
                  <a:spLocks noChangeArrowheads="1"/>
                </p:cNvSpPr>
                <p:nvPr/>
              </p:nvSpPr>
              <p:spPr bwMode="auto">
                <a:xfrm>
                  <a:off x="1120461" y="876197"/>
                  <a:ext cx="448184" cy="350478"/>
                </a:xfrm>
                <a:prstGeom prst="flowChartConnector">
                  <a:avLst/>
                </a:pr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eaLnBrk="0" hangingPunct="0">
                    <a:defRPr>
                      <a:solidFill>
                        <a:srgbClr val="000000"/>
                      </a:solidFill>
                      <a:latin typeface="Arial" panose="020B0604020202020204" pitchFamily="34" charset="0"/>
                    </a:defRPr>
                  </a:lvl1pPr>
                  <a:lvl2pPr eaLnBrk="0" hangingPunct="0">
                    <a:defRPr>
                      <a:solidFill>
                        <a:srgbClr val="000000"/>
                      </a:solidFill>
                      <a:latin typeface="Arial" panose="020B0604020202020204" pitchFamily="34" charset="0"/>
                    </a:defRPr>
                  </a:lvl2pPr>
                  <a:lvl3pPr eaLnBrk="0" hangingPunct="0">
                    <a:defRPr>
                      <a:solidFill>
                        <a:srgbClr val="000000"/>
                      </a:solidFill>
                      <a:latin typeface="Arial" panose="020B0604020202020204" pitchFamily="34" charset="0"/>
                    </a:defRPr>
                  </a:lvl3pPr>
                  <a:lvl4pPr eaLnBrk="0" hangingPunct="0">
                    <a:defRPr>
                      <a:solidFill>
                        <a:srgbClr val="000000"/>
                      </a:solidFill>
                      <a:latin typeface="Arial" panose="020B0604020202020204" pitchFamily="34" charset="0"/>
                    </a:defRPr>
                  </a:lvl4pPr>
                  <a:lvl5pPr eaLnBrk="0" hangingPunct="0">
                    <a:defRPr>
                      <a:solidFill>
                        <a:srgbClr val="000000"/>
                      </a:solidFill>
                      <a:latin typeface="Arial" panose="020B0604020202020204" pitchFamily="34" charset="0"/>
                    </a:defRPr>
                  </a:lvl5pPr>
                  <a:lvl6pPr eaLnBrk="0" fontAlgn="base" hangingPunct="0">
                    <a:spcBef>
                      <a:spcPct val="0"/>
                    </a:spcBef>
                    <a:spcAft>
                      <a:spcPct val="0"/>
                    </a:spcAft>
                    <a:defRPr>
                      <a:solidFill>
                        <a:srgbClr val="000000"/>
                      </a:solidFill>
                      <a:latin typeface="Arial" panose="020B0604020202020204" pitchFamily="34" charset="0"/>
                    </a:defRPr>
                  </a:lvl6pPr>
                  <a:lvl7pPr eaLnBrk="0" fontAlgn="base" hangingPunct="0">
                    <a:spcBef>
                      <a:spcPct val="0"/>
                    </a:spcBef>
                    <a:spcAft>
                      <a:spcPct val="0"/>
                    </a:spcAft>
                    <a:defRPr>
                      <a:solidFill>
                        <a:srgbClr val="000000"/>
                      </a:solidFill>
                      <a:latin typeface="Arial" panose="020B0604020202020204" pitchFamily="34" charset="0"/>
                    </a:defRPr>
                  </a:lvl7pPr>
                  <a:lvl8pPr eaLnBrk="0" fontAlgn="base" hangingPunct="0">
                    <a:spcBef>
                      <a:spcPct val="0"/>
                    </a:spcBef>
                    <a:spcAft>
                      <a:spcPct val="0"/>
                    </a:spcAft>
                    <a:defRPr>
                      <a:solidFill>
                        <a:srgbClr val="000000"/>
                      </a:solidFill>
                      <a:latin typeface="Arial" panose="020B0604020202020204" pitchFamily="34" charset="0"/>
                    </a:defRPr>
                  </a:lvl8pPr>
                  <a:lvl9pPr eaLnBrk="0" fontAlgn="base" hangingPunct="0">
                    <a:spcBef>
                      <a:spcPct val="0"/>
                    </a:spcBef>
                    <a:spcAft>
                      <a:spcPct val="0"/>
                    </a:spcAft>
                    <a:defRPr>
                      <a:solidFill>
                        <a:srgbClr val="000000"/>
                      </a:solidFill>
                      <a:latin typeface="Arial" panose="020B0604020202020204" pitchFamily="34" charset="0"/>
                    </a:defRPr>
                  </a:lvl9pPr>
                </a:lstStyle>
                <a:p>
                  <a:pPr algn="ctr"/>
                  <a:endParaRPr lang="en-US" altLang="en-US" sz="3200">
                    <a:solidFill>
                      <a:srgbClr val="FFFFFF"/>
                    </a:solidFill>
                    <a:latin typeface="Calibri" panose="020F0502020204030204" pitchFamily="34" charset="0"/>
                    <a:cs typeface="Arial" panose="020B0604020202020204" pitchFamily="34" charset="0"/>
                  </a:endParaRPr>
                </a:p>
              </p:txBody>
            </p:sp>
            <p:cxnSp>
              <p:nvCxnSpPr>
                <p:cNvPr id="61" name="Straight Arrow Connector 26">
                  <a:extLst>
                    <a:ext uri="{FF2B5EF4-FFF2-40B4-BE49-F238E27FC236}">
                      <a16:creationId xmlns:a16="http://schemas.microsoft.com/office/drawing/2014/main" id="{7880D07B-146C-B9C5-3D38-6708EC9CA8AB}"/>
                    </a:ext>
                  </a:extLst>
                </p:cNvPr>
                <p:cNvCxnSpPr>
                  <a:cxnSpLocks noChangeShapeType="1"/>
                </p:cNvCxnSpPr>
                <p:nvPr/>
              </p:nvCxnSpPr>
              <p:spPr bwMode="auto">
                <a:xfrm flipH="1">
                  <a:off x="0" y="1051436"/>
                  <a:ext cx="1120461" cy="0"/>
                </a:xfrm>
                <a:prstGeom prst="straightConnector1">
                  <a:avLst/>
                </a:prstGeom>
                <a:noFill/>
                <a:ln w="38100">
                  <a:solidFill>
                    <a:srgbClr val="A5A5A5"/>
                  </a:solidFill>
                  <a:round/>
                  <a:headEnd/>
                  <a:tailEnd type="triangle" w="sm" len="sm"/>
                </a:ln>
                <a:extLst>
                  <a:ext uri="{909E8E84-426E-40DD-AFC4-6F175D3DCCD1}">
                    <a14:hiddenFill xmlns:a14="http://schemas.microsoft.com/office/drawing/2010/main">
                      <a:noFill/>
                    </a14:hiddenFill>
                  </a:ext>
                </a:extLst>
              </p:spPr>
            </p:cxnSp>
            <p:cxnSp>
              <p:nvCxnSpPr>
                <p:cNvPr id="62" name="Straight Connector 27">
                  <a:extLst>
                    <a:ext uri="{FF2B5EF4-FFF2-40B4-BE49-F238E27FC236}">
                      <a16:creationId xmlns:a16="http://schemas.microsoft.com/office/drawing/2014/main" id="{E2226687-6108-02E5-B4D2-FE3DBF6670FE}"/>
                    </a:ext>
                  </a:extLst>
                </p:cNvPr>
                <p:cNvCxnSpPr>
                  <a:cxnSpLocks noChangeShapeType="1"/>
                </p:cNvCxnSpPr>
                <p:nvPr/>
              </p:nvCxnSpPr>
              <p:spPr bwMode="auto">
                <a:xfrm flipH="1">
                  <a:off x="1344554" y="307959"/>
                  <a:ext cx="950742" cy="568238"/>
                </a:xfrm>
                <a:prstGeom prst="line">
                  <a:avLst/>
                </a:prstGeom>
                <a:noFill/>
                <a:ln w="28575">
                  <a:solidFill>
                    <a:srgbClr val="A5A5A5"/>
                  </a:solidFill>
                  <a:round/>
                  <a:headEnd/>
                  <a:tailEnd/>
                </a:ln>
                <a:extLst>
                  <a:ext uri="{909E8E84-426E-40DD-AFC4-6F175D3DCCD1}">
                    <a14:hiddenFill xmlns:a14="http://schemas.microsoft.com/office/drawing/2010/main">
                      <a:noFill/>
                    </a14:hiddenFill>
                  </a:ext>
                </a:extLst>
              </p:spPr>
            </p:cxnSp>
            <p:cxnSp>
              <p:nvCxnSpPr>
                <p:cNvPr id="63" name="Straight Connector 28">
                  <a:extLst>
                    <a:ext uri="{FF2B5EF4-FFF2-40B4-BE49-F238E27FC236}">
                      <a16:creationId xmlns:a16="http://schemas.microsoft.com/office/drawing/2014/main" id="{FA7E7E19-D55F-975B-76C1-C350CCDEE653}"/>
                    </a:ext>
                  </a:extLst>
                </p:cNvPr>
                <p:cNvCxnSpPr>
                  <a:cxnSpLocks noChangeShapeType="1"/>
                </p:cNvCxnSpPr>
                <p:nvPr/>
              </p:nvCxnSpPr>
              <p:spPr bwMode="auto">
                <a:xfrm flipH="1" flipV="1">
                  <a:off x="1344554" y="1226675"/>
                  <a:ext cx="950742" cy="568238"/>
                </a:xfrm>
                <a:prstGeom prst="line">
                  <a:avLst/>
                </a:prstGeom>
                <a:noFill/>
                <a:ln w="28575">
                  <a:solidFill>
                    <a:srgbClr val="A5A5A5"/>
                  </a:solidFill>
                  <a:round/>
                  <a:headEnd/>
                  <a:tailEnd/>
                </a:ln>
                <a:extLst>
                  <a:ext uri="{909E8E84-426E-40DD-AFC4-6F175D3DCCD1}">
                    <a14:hiddenFill xmlns:a14="http://schemas.microsoft.com/office/drawing/2010/main">
                      <a:noFill/>
                    </a14:hiddenFill>
                  </a:ext>
                </a:extLst>
              </p:spPr>
            </p:cxnSp>
            <p:sp>
              <p:nvSpPr>
                <p:cNvPr id="64" name="TextBox 29">
                  <a:extLst>
                    <a:ext uri="{FF2B5EF4-FFF2-40B4-BE49-F238E27FC236}">
                      <a16:creationId xmlns:a16="http://schemas.microsoft.com/office/drawing/2014/main" id="{E9AB9E7B-4151-F75B-D192-2E1DBC777C84}"/>
                    </a:ext>
                  </a:extLst>
                </p:cNvPr>
                <p:cNvSpPr>
                  <a:spLocks noChangeArrowheads="1"/>
                </p:cNvSpPr>
                <p:nvPr/>
              </p:nvSpPr>
              <p:spPr bwMode="auto">
                <a:xfrm>
                  <a:off x="1733750" y="913218"/>
                  <a:ext cx="1285502" cy="369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rgbClr val="000000"/>
                      </a:solidFill>
                      <a:latin typeface="Arial" panose="020B0604020202020204" pitchFamily="34" charset="0"/>
                    </a:defRPr>
                  </a:lvl1pPr>
                  <a:lvl2pPr eaLnBrk="0" hangingPunct="0">
                    <a:defRPr>
                      <a:solidFill>
                        <a:srgbClr val="000000"/>
                      </a:solidFill>
                      <a:latin typeface="Arial" panose="020B0604020202020204" pitchFamily="34" charset="0"/>
                    </a:defRPr>
                  </a:lvl2pPr>
                  <a:lvl3pPr eaLnBrk="0" hangingPunct="0">
                    <a:defRPr>
                      <a:solidFill>
                        <a:srgbClr val="000000"/>
                      </a:solidFill>
                      <a:latin typeface="Arial" panose="020B0604020202020204" pitchFamily="34" charset="0"/>
                    </a:defRPr>
                  </a:lvl3pPr>
                  <a:lvl4pPr eaLnBrk="0" hangingPunct="0">
                    <a:defRPr>
                      <a:solidFill>
                        <a:srgbClr val="000000"/>
                      </a:solidFill>
                      <a:latin typeface="Arial" panose="020B0604020202020204" pitchFamily="34" charset="0"/>
                    </a:defRPr>
                  </a:lvl4pPr>
                  <a:lvl5pPr eaLnBrk="0" hangingPunct="0">
                    <a:defRPr>
                      <a:solidFill>
                        <a:srgbClr val="000000"/>
                      </a:solidFill>
                      <a:latin typeface="Arial" panose="020B0604020202020204" pitchFamily="34" charset="0"/>
                    </a:defRPr>
                  </a:lvl5pPr>
                  <a:lvl6pPr eaLnBrk="0" fontAlgn="base" hangingPunct="0">
                    <a:spcBef>
                      <a:spcPct val="0"/>
                    </a:spcBef>
                    <a:spcAft>
                      <a:spcPct val="0"/>
                    </a:spcAft>
                    <a:defRPr>
                      <a:solidFill>
                        <a:srgbClr val="000000"/>
                      </a:solidFill>
                      <a:latin typeface="Arial" panose="020B0604020202020204" pitchFamily="34" charset="0"/>
                    </a:defRPr>
                  </a:lvl6pPr>
                  <a:lvl7pPr eaLnBrk="0" fontAlgn="base" hangingPunct="0">
                    <a:spcBef>
                      <a:spcPct val="0"/>
                    </a:spcBef>
                    <a:spcAft>
                      <a:spcPct val="0"/>
                    </a:spcAft>
                    <a:defRPr>
                      <a:solidFill>
                        <a:srgbClr val="000000"/>
                      </a:solidFill>
                      <a:latin typeface="Arial" panose="020B0604020202020204" pitchFamily="34" charset="0"/>
                    </a:defRPr>
                  </a:lvl7pPr>
                  <a:lvl8pPr eaLnBrk="0" fontAlgn="base" hangingPunct="0">
                    <a:spcBef>
                      <a:spcPct val="0"/>
                    </a:spcBef>
                    <a:spcAft>
                      <a:spcPct val="0"/>
                    </a:spcAft>
                    <a:defRPr>
                      <a:solidFill>
                        <a:srgbClr val="000000"/>
                      </a:solidFill>
                      <a:latin typeface="Arial" panose="020B0604020202020204" pitchFamily="34" charset="0"/>
                    </a:defRPr>
                  </a:lvl8pPr>
                  <a:lvl9pPr eaLnBrk="0" fontAlgn="base" hangingPunct="0">
                    <a:spcBef>
                      <a:spcPct val="0"/>
                    </a:spcBef>
                    <a:spcAft>
                      <a:spcPct val="0"/>
                    </a:spcAft>
                    <a:defRPr>
                      <a:solidFill>
                        <a:srgbClr val="000000"/>
                      </a:solidFill>
                      <a:latin typeface="Arial" panose="020B0604020202020204" pitchFamily="34" charset="0"/>
                    </a:defRPr>
                  </a:lvl9pPr>
                </a:lstStyle>
                <a:p>
                  <a:r>
                    <a:rPr lang="en-US" altLang="en-US" b="1">
                      <a:solidFill>
                        <a:srgbClr val="843C0B"/>
                      </a:solidFill>
                      <a:cs typeface="Arial" panose="020B0604020202020204" pitchFamily="34" charset="0"/>
                    </a:rPr>
                    <a:t>JOBS</a:t>
                  </a:r>
                  <a:endParaRPr lang="en-US" altLang="en-US"/>
                </a:p>
              </p:txBody>
            </p:sp>
            <p:sp>
              <p:nvSpPr>
                <p:cNvPr id="65" name="TextBox 30">
                  <a:extLst>
                    <a:ext uri="{FF2B5EF4-FFF2-40B4-BE49-F238E27FC236}">
                      <a16:creationId xmlns:a16="http://schemas.microsoft.com/office/drawing/2014/main" id="{D1E4444A-0262-3BB0-0292-7ED5F327E81D}"/>
                    </a:ext>
                  </a:extLst>
                </p:cNvPr>
                <p:cNvSpPr>
                  <a:spLocks noChangeArrowheads="1"/>
                </p:cNvSpPr>
                <p:nvPr/>
              </p:nvSpPr>
              <p:spPr bwMode="auto">
                <a:xfrm>
                  <a:off x="692451" y="1408993"/>
                  <a:ext cx="1285502" cy="369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rgbClr val="000000"/>
                      </a:solidFill>
                      <a:latin typeface="Arial" panose="020B0604020202020204" pitchFamily="34" charset="0"/>
                    </a:defRPr>
                  </a:lvl1pPr>
                  <a:lvl2pPr eaLnBrk="0" hangingPunct="0">
                    <a:defRPr>
                      <a:solidFill>
                        <a:srgbClr val="000000"/>
                      </a:solidFill>
                      <a:latin typeface="Arial" panose="020B0604020202020204" pitchFamily="34" charset="0"/>
                    </a:defRPr>
                  </a:lvl2pPr>
                  <a:lvl3pPr eaLnBrk="0" hangingPunct="0">
                    <a:defRPr>
                      <a:solidFill>
                        <a:srgbClr val="000000"/>
                      </a:solidFill>
                      <a:latin typeface="Arial" panose="020B0604020202020204" pitchFamily="34" charset="0"/>
                    </a:defRPr>
                  </a:lvl3pPr>
                  <a:lvl4pPr eaLnBrk="0" hangingPunct="0">
                    <a:defRPr>
                      <a:solidFill>
                        <a:srgbClr val="000000"/>
                      </a:solidFill>
                      <a:latin typeface="Arial" panose="020B0604020202020204" pitchFamily="34" charset="0"/>
                    </a:defRPr>
                  </a:lvl4pPr>
                  <a:lvl5pPr eaLnBrk="0" hangingPunct="0">
                    <a:defRPr>
                      <a:solidFill>
                        <a:srgbClr val="000000"/>
                      </a:solidFill>
                      <a:latin typeface="Arial" panose="020B0604020202020204" pitchFamily="34" charset="0"/>
                    </a:defRPr>
                  </a:lvl5pPr>
                  <a:lvl6pPr eaLnBrk="0" fontAlgn="base" hangingPunct="0">
                    <a:spcBef>
                      <a:spcPct val="0"/>
                    </a:spcBef>
                    <a:spcAft>
                      <a:spcPct val="0"/>
                    </a:spcAft>
                    <a:defRPr>
                      <a:solidFill>
                        <a:srgbClr val="000000"/>
                      </a:solidFill>
                      <a:latin typeface="Arial" panose="020B0604020202020204" pitchFamily="34" charset="0"/>
                    </a:defRPr>
                  </a:lvl6pPr>
                  <a:lvl7pPr eaLnBrk="0" fontAlgn="base" hangingPunct="0">
                    <a:spcBef>
                      <a:spcPct val="0"/>
                    </a:spcBef>
                    <a:spcAft>
                      <a:spcPct val="0"/>
                    </a:spcAft>
                    <a:defRPr>
                      <a:solidFill>
                        <a:srgbClr val="000000"/>
                      </a:solidFill>
                      <a:latin typeface="Arial" panose="020B0604020202020204" pitchFamily="34" charset="0"/>
                    </a:defRPr>
                  </a:lvl7pPr>
                  <a:lvl8pPr eaLnBrk="0" fontAlgn="base" hangingPunct="0">
                    <a:spcBef>
                      <a:spcPct val="0"/>
                    </a:spcBef>
                    <a:spcAft>
                      <a:spcPct val="0"/>
                    </a:spcAft>
                    <a:defRPr>
                      <a:solidFill>
                        <a:srgbClr val="000000"/>
                      </a:solidFill>
                      <a:latin typeface="Arial" panose="020B0604020202020204" pitchFamily="34" charset="0"/>
                    </a:defRPr>
                  </a:lvl8pPr>
                  <a:lvl9pPr eaLnBrk="0" fontAlgn="base" hangingPunct="0">
                    <a:spcBef>
                      <a:spcPct val="0"/>
                    </a:spcBef>
                    <a:spcAft>
                      <a:spcPct val="0"/>
                    </a:spcAft>
                    <a:defRPr>
                      <a:solidFill>
                        <a:srgbClr val="000000"/>
                      </a:solidFill>
                      <a:latin typeface="Arial" panose="020B0604020202020204" pitchFamily="34" charset="0"/>
                    </a:defRPr>
                  </a:lvl9pPr>
                </a:lstStyle>
                <a:p>
                  <a:r>
                    <a:rPr lang="en-US" altLang="en-US" b="1">
                      <a:solidFill>
                        <a:srgbClr val="843C0B"/>
                      </a:solidFill>
                      <a:cs typeface="Arial" panose="020B0604020202020204" pitchFamily="34" charset="0"/>
                    </a:rPr>
                    <a:t>PAINS</a:t>
                  </a:r>
                  <a:endParaRPr lang="en-US" altLang="en-US"/>
                </a:p>
              </p:txBody>
            </p:sp>
            <p:sp>
              <p:nvSpPr>
                <p:cNvPr id="66" name="TextBox 31">
                  <a:extLst>
                    <a:ext uri="{FF2B5EF4-FFF2-40B4-BE49-F238E27FC236}">
                      <a16:creationId xmlns:a16="http://schemas.microsoft.com/office/drawing/2014/main" id="{5DFBF425-5B58-B595-AFD0-F9C06CEC20A1}"/>
                    </a:ext>
                  </a:extLst>
                </p:cNvPr>
                <p:cNvSpPr>
                  <a:spLocks noChangeArrowheads="1"/>
                </p:cNvSpPr>
                <p:nvPr/>
              </p:nvSpPr>
              <p:spPr bwMode="auto">
                <a:xfrm>
                  <a:off x="633651" y="289493"/>
                  <a:ext cx="1285502" cy="369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rgbClr val="000000"/>
                      </a:solidFill>
                      <a:latin typeface="Arial" panose="020B0604020202020204" pitchFamily="34" charset="0"/>
                    </a:defRPr>
                  </a:lvl1pPr>
                  <a:lvl2pPr eaLnBrk="0" hangingPunct="0">
                    <a:defRPr>
                      <a:solidFill>
                        <a:srgbClr val="000000"/>
                      </a:solidFill>
                      <a:latin typeface="Arial" panose="020B0604020202020204" pitchFamily="34" charset="0"/>
                    </a:defRPr>
                  </a:lvl2pPr>
                  <a:lvl3pPr eaLnBrk="0" hangingPunct="0">
                    <a:defRPr>
                      <a:solidFill>
                        <a:srgbClr val="000000"/>
                      </a:solidFill>
                      <a:latin typeface="Arial" panose="020B0604020202020204" pitchFamily="34" charset="0"/>
                    </a:defRPr>
                  </a:lvl3pPr>
                  <a:lvl4pPr eaLnBrk="0" hangingPunct="0">
                    <a:defRPr>
                      <a:solidFill>
                        <a:srgbClr val="000000"/>
                      </a:solidFill>
                      <a:latin typeface="Arial" panose="020B0604020202020204" pitchFamily="34" charset="0"/>
                    </a:defRPr>
                  </a:lvl4pPr>
                  <a:lvl5pPr eaLnBrk="0" hangingPunct="0">
                    <a:defRPr>
                      <a:solidFill>
                        <a:srgbClr val="000000"/>
                      </a:solidFill>
                      <a:latin typeface="Arial" panose="020B0604020202020204" pitchFamily="34" charset="0"/>
                    </a:defRPr>
                  </a:lvl5pPr>
                  <a:lvl6pPr eaLnBrk="0" fontAlgn="base" hangingPunct="0">
                    <a:spcBef>
                      <a:spcPct val="0"/>
                    </a:spcBef>
                    <a:spcAft>
                      <a:spcPct val="0"/>
                    </a:spcAft>
                    <a:defRPr>
                      <a:solidFill>
                        <a:srgbClr val="000000"/>
                      </a:solidFill>
                      <a:latin typeface="Arial" panose="020B0604020202020204" pitchFamily="34" charset="0"/>
                    </a:defRPr>
                  </a:lvl6pPr>
                  <a:lvl7pPr eaLnBrk="0" fontAlgn="base" hangingPunct="0">
                    <a:spcBef>
                      <a:spcPct val="0"/>
                    </a:spcBef>
                    <a:spcAft>
                      <a:spcPct val="0"/>
                    </a:spcAft>
                    <a:defRPr>
                      <a:solidFill>
                        <a:srgbClr val="000000"/>
                      </a:solidFill>
                      <a:latin typeface="Arial" panose="020B0604020202020204" pitchFamily="34" charset="0"/>
                    </a:defRPr>
                  </a:lvl7pPr>
                  <a:lvl8pPr eaLnBrk="0" fontAlgn="base" hangingPunct="0">
                    <a:spcBef>
                      <a:spcPct val="0"/>
                    </a:spcBef>
                    <a:spcAft>
                      <a:spcPct val="0"/>
                    </a:spcAft>
                    <a:defRPr>
                      <a:solidFill>
                        <a:srgbClr val="000000"/>
                      </a:solidFill>
                      <a:latin typeface="Arial" panose="020B0604020202020204" pitchFamily="34" charset="0"/>
                    </a:defRPr>
                  </a:lvl8pPr>
                  <a:lvl9pPr eaLnBrk="0" fontAlgn="base" hangingPunct="0">
                    <a:spcBef>
                      <a:spcPct val="0"/>
                    </a:spcBef>
                    <a:spcAft>
                      <a:spcPct val="0"/>
                    </a:spcAft>
                    <a:defRPr>
                      <a:solidFill>
                        <a:srgbClr val="000000"/>
                      </a:solidFill>
                      <a:latin typeface="Arial" panose="020B0604020202020204" pitchFamily="34" charset="0"/>
                    </a:defRPr>
                  </a:lvl9pPr>
                </a:lstStyle>
                <a:p>
                  <a:r>
                    <a:rPr lang="en-US" altLang="en-US" b="1">
                      <a:solidFill>
                        <a:srgbClr val="843C0B"/>
                      </a:solidFill>
                      <a:cs typeface="Arial" panose="020B0604020202020204" pitchFamily="34" charset="0"/>
                    </a:rPr>
                    <a:t>GAINS</a:t>
                  </a:r>
                  <a:endParaRPr lang="en-US" altLang="en-US"/>
                </a:p>
              </p:txBody>
            </p:sp>
          </p:grpSp>
          <p:grpSp>
            <p:nvGrpSpPr>
              <p:cNvPr id="50" name="Group -847">
                <a:extLst>
                  <a:ext uri="{FF2B5EF4-FFF2-40B4-BE49-F238E27FC236}">
                    <a16:creationId xmlns:a16="http://schemas.microsoft.com/office/drawing/2014/main" id="{FDD9E82B-2DF2-85B0-7628-66EE2177DDF6}"/>
                  </a:ext>
                </a:extLst>
              </p:cNvPr>
              <p:cNvGrpSpPr>
                <a:grpSpLocks/>
              </p:cNvGrpSpPr>
              <p:nvPr/>
            </p:nvGrpSpPr>
            <p:grpSpPr bwMode="auto">
              <a:xfrm>
                <a:off x="0" y="0"/>
                <a:ext cx="2937627" cy="2110445"/>
                <a:chOff x="0" y="0"/>
                <a:chExt cx="2937627" cy="2110445"/>
              </a:xfrm>
            </p:grpSpPr>
            <p:sp>
              <p:nvSpPr>
                <p:cNvPr id="51" name="Rectangle 16">
                  <a:extLst>
                    <a:ext uri="{FF2B5EF4-FFF2-40B4-BE49-F238E27FC236}">
                      <a16:creationId xmlns:a16="http://schemas.microsoft.com/office/drawing/2014/main" id="{25229400-CF03-8D90-2AF9-DB470BEF7C5D}"/>
                    </a:ext>
                  </a:extLst>
                </p:cNvPr>
                <p:cNvSpPr>
                  <a:spLocks noChangeArrowheads="1"/>
                </p:cNvSpPr>
                <p:nvPr/>
              </p:nvSpPr>
              <p:spPr bwMode="auto">
                <a:xfrm>
                  <a:off x="96200" y="0"/>
                  <a:ext cx="2689108" cy="2102873"/>
                </a:xfrm>
                <a:prstGeom prst="rect">
                  <a:avLst/>
                </a:prstGeom>
                <a:solidFill>
                  <a:srgbClr val="A9D18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rgbClr val="000000"/>
                      </a:solidFill>
                      <a:latin typeface="Arial" panose="020B0604020202020204" pitchFamily="34" charset="0"/>
                    </a:defRPr>
                  </a:lvl1pPr>
                  <a:lvl2pPr eaLnBrk="0" hangingPunct="0">
                    <a:defRPr>
                      <a:solidFill>
                        <a:srgbClr val="000000"/>
                      </a:solidFill>
                      <a:latin typeface="Arial" panose="020B0604020202020204" pitchFamily="34" charset="0"/>
                    </a:defRPr>
                  </a:lvl2pPr>
                  <a:lvl3pPr eaLnBrk="0" hangingPunct="0">
                    <a:defRPr>
                      <a:solidFill>
                        <a:srgbClr val="000000"/>
                      </a:solidFill>
                      <a:latin typeface="Arial" panose="020B0604020202020204" pitchFamily="34" charset="0"/>
                    </a:defRPr>
                  </a:lvl3pPr>
                  <a:lvl4pPr eaLnBrk="0" hangingPunct="0">
                    <a:defRPr>
                      <a:solidFill>
                        <a:srgbClr val="000000"/>
                      </a:solidFill>
                      <a:latin typeface="Arial" panose="020B0604020202020204" pitchFamily="34" charset="0"/>
                    </a:defRPr>
                  </a:lvl4pPr>
                  <a:lvl5pPr eaLnBrk="0" hangingPunct="0">
                    <a:defRPr>
                      <a:solidFill>
                        <a:srgbClr val="000000"/>
                      </a:solidFill>
                      <a:latin typeface="Arial" panose="020B0604020202020204" pitchFamily="34" charset="0"/>
                    </a:defRPr>
                  </a:lvl5pPr>
                  <a:lvl6pPr eaLnBrk="0" fontAlgn="base" hangingPunct="0">
                    <a:spcBef>
                      <a:spcPct val="0"/>
                    </a:spcBef>
                    <a:spcAft>
                      <a:spcPct val="0"/>
                    </a:spcAft>
                    <a:defRPr>
                      <a:solidFill>
                        <a:srgbClr val="000000"/>
                      </a:solidFill>
                      <a:latin typeface="Arial" panose="020B0604020202020204" pitchFamily="34" charset="0"/>
                    </a:defRPr>
                  </a:lvl6pPr>
                  <a:lvl7pPr eaLnBrk="0" fontAlgn="base" hangingPunct="0">
                    <a:spcBef>
                      <a:spcPct val="0"/>
                    </a:spcBef>
                    <a:spcAft>
                      <a:spcPct val="0"/>
                    </a:spcAft>
                    <a:defRPr>
                      <a:solidFill>
                        <a:srgbClr val="000000"/>
                      </a:solidFill>
                      <a:latin typeface="Arial" panose="020B0604020202020204" pitchFamily="34" charset="0"/>
                    </a:defRPr>
                  </a:lvl7pPr>
                  <a:lvl8pPr eaLnBrk="0" fontAlgn="base" hangingPunct="0">
                    <a:spcBef>
                      <a:spcPct val="0"/>
                    </a:spcBef>
                    <a:spcAft>
                      <a:spcPct val="0"/>
                    </a:spcAft>
                    <a:defRPr>
                      <a:solidFill>
                        <a:srgbClr val="000000"/>
                      </a:solidFill>
                      <a:latin typeface="Arial" panose="020B0604020202020204" pitchFamily="34" charset="0"/>
                    </a:defRPr>
                  </a:lvl8pPr>
                  <a:lvl9pPr eaLnBrk="0" fontAlgn="base" hangingPunct="0">
                    <a:spcBef>
                      <a:spcPct val="0"/>
                    </a:spcBef>
                    <a:spcAft>
                      <a:spcPct val="0"/>
                    </a:spcAft>
                    <a:defRPr>
                      <a:solidFill>
                        <a:srgbClr val="000000"/>
                      </a:solidFill>
                      <a:latin typeface="Arial" panose="020B0604020202020204" pitchFamily="34" charset="0"/>
                    </a:defRPr>
                  </a:lvl9pPr>
                </a:lstStyle>
                <a:p>
                  <a:pPr algn="ctr"/>
                  <a:endParaRPr lang="en-US" altLang="en-US" sz="3200">
                    <a:solidFill>
                      <a:srgbClr val="FFFFFF"/>
                    </a:solidFill>
                    <a:latin typeface="Calibri" panose="020F0502020204030204" pitchFamily="34" charset="0"/>
                    <a:cs typeface="Arial" panose="020B0604020202020204" pitchFamily="34" charset="0"/>
                  </a:endParaRPr>
                </a:p>
              </p:txBody>
            </p:sp>
            <p:sp>
              <p:nvSpPr>
                <p:cNvPr id="52" name="Flowchart: Connector 17">
                  <a:extLst>
                    <a:ext uri="{FF2B5EF4-FFF2-40B4-BE49-F238E27FC236}">
                      <a16:creationId xmlns:a16="http://schemas.microsoft.com/office/drawing/2014/main" id="{CCC7A2A3-F16B-E358-4DAD-B4EF5F83AD34}"/>
                    </a:ext>
                  </a:extLst>
                </p:cNvPr>
                <p:cNvSpPr>
                  <a:spLocks noChangeArrowheads="1"/>
                </p:cNvSpPr>
                <p:nvPr/>
              </p:nvSpPr>
              <p:spPr bwMode="auto">
                <a:xfrm>
                  <a:off x="1216662" y="879983"/>
                  <a:ext cx="448184" cy="350478"/>
                </a:xfrm>
                <a:prstGeom prst="flowChartConnector">
                  <a:avLst/>
                </a:prstGeom>
                <a:solidFill>
                  <a:srgbClr val="54823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eaLnBrk="0" hangingPunct="0">
                    <a:defRPr>
                      <a:solidFill>
                        <a:srgbClr val="000000"/>
                      </a:solidFill>
                      <a:latin typeface="Arial" panose="020B0604020202020204" pitchFamily="34" charset="0"/>
                    </a:defRPr>
                  </a:lvl1pPr>
                  <a:lvl2pPr eaLnBrk="0" hangingPunct="0">
                    <a:defRPr>
                      <a:solidFill>
                        <a:srgbClr val="000000"/>
                      </a:solidFill>
                      <a:latin typeface="Arial" panose="020B0604020202020204" pitchFamily="34" charset="0"/>
                    </a:defRPr>
                  </a:lvl2pPr>
                  <a:lvl3pPr eaLnBrk="0" hangingPunct="0">
                    <a:defRPr>
                      <a:solidFill>
                        <a:srgbClr val="000000"/>
                      </a:solidFill>
                      <a:latin typeface="Arial" panose="020B0604020202020204" pitchFamily="34" charset="0"/>
                    </a:defRPr>
                  </a:lvl3pPr>
                  <a:lvl4pPr eaLnBrk="0" hangingPunct="0">
                    <a:defRPr>
                      <a:solidFill>
                        <a:srgbClr val="000000"/>
                      </a:solidFill>
                      <a:latin typeface="Arial" panose="020B0604020202020204" pitchFamily="34" charset="0"/>
                    </a:defRPr>
                  </a:lvl4pPr>
                  <a:lvl5pPr eaLnBrk="0" hangingPunct="0">
                    <a:defRPr>
                      <a:solidFill>
                        <a:srgbClr val="000000"/>
                      </a:solidFill>
                      <a:latin typeface="Arial" panose="020B0604020202020204" pitchFamily="34" charset="0"/>
                    </a:defRPr>
                  </a:lvl5pPr>
                  <a:lvl6pPr eaLnBrk="0" fontAlgn="base" hangingPunct="0">
                    <a:spcBef>
                      <a:spcPct val="0"/>
                    </a:spcBef>
                    <a:spcAft>
                      <a:spcPct val="0"/>
                    </a:spcAft>
                    <a:defRPr>
                      <a:solidFill>
                        <a:srgbClr val="000000"/>
                      </a:solidFill>
                      <a:latin typeface="Arial" panose="020B0604020202020204" pitchFamily="34" charset="0"/>
                    </a:defRPr>
                  </a:lvl6pPr>
                  <a:lvl7pPr eaLnBrk="0" fontAlgn="base" hangingPunct="0">
                    <a:spcBef>
                      <a:spcPct val="0"/>
                    </a:spcBef>
                    <a:spcAft>
                      <a:spcPct val="0"/>
                    </a:spcAft>
                    <a:defRPr>
                      <a:solidFill>
                        <a:srgbClr val="000000"/>
                      </a:solidFill>
                      <a:latin typeface="Arial" panose="020B0604020202020204" pitchFamily="34" charset="0"/>
                    </a:defRPr>
                  </a:lvl7pPr>
                  <a:lvl8pPr eaLnBrk="0" fontAlgn="base" hangingPunct="0">
                    <a:spcBef>
                      <a:spcPct val="0"/>
                    </a:spcBef>
                    <a:spcAft>
                      <a:spcPct val="0"/>
                    </a:spcAft>
                    <a:defRPr>
                      <a:solidFill>
                        <a:srgbClr val="000000"/>
                      </a:solidFill>
                      <a:latin typeface="Arial" panose="020B0604020202020204" pitchFamily="34" charset="0"/>
                    </a:defRPr>
                  </a:lvl8pPr>
                  <a:lvl9pPr eaLnBrk="0" fontAlgn="base" hangingPunct="0">
                    <a:spcBef>
                      <a:spcPct val="0"/>
                    </a:spcBef>
                    <a:spcAft>
                      <a:spcPct val="0"/>
                    </a:spcAft>
                    <a:defRPr>
                      <a:solidFill>
                        <a:srgbClr val="000000"/>
                      </a:solidFill>
                      <a:latin typeface="Arial" panose="020B0604020202020204" pitchFamily="34" charset="0"/>
                    </a:defRPr>
                  </a:lvl9pPr>
                </a:lstStyle>
                <a:p>
                  <a:pPr algn="ctr"/>
                  <a:endParaRPr lang="en-US" altLang="en-US" sz="3200">
                    <a:solidFill>
                      <a:srgbClr val="FFFFFF"/>
                    </a:solidFill>
                    <a:latin typeface="Calibri" panose="020F0502020204030204" pitchFamily="34" charset="0"/>
                    <a:cs typeface="Arial" panose="020B0604020202020204" pitchFamily="34" charset="0"/>
                  </a:endParaRPr>
                </a:p>
              </p:txBody>
            </p:sp>
            <p:cxnSp>
              <p:nvCxnSpPr>
                <p:cNvPr id="53" name="Straight Arrow Connector 18">
                  <a:extLst>
                    <a:ext uri="{FF2B5EF4-FFF2-40B4-BE49-F238E27FC236}">
                      <a16:creationId xmlns:a16="http://schemas.microsoft.com/office/drawing/2014/main" id="{E21E36CF-B94D-B30F-6616-190D79933968}"/>
                    </a:ext>
                  </a:extLst>
                </p:cNvPr>
                <p:cNvCxnSpPr>
                  <a:cxnSpLocks noChangeShapeType="1"/>
                </p:cNvCxnSpPr>
                <p:nvPr/>
              </p:nvCxnSpPr>
              <p:spPr bwMode="auto">
                <a:xfrm>
                  <a:off x="1691788" y="1051436"/>
                  <a:ext cx="1093520" cy="0"/>
                </a:xfrm>
                <a:prstGeom prst="straightConnector1">
                  <a:avLst/>
                </a:prstGeom>
                <a:noFill/>
                <a:ln w="38100">
                  <a:solidFill>
                    <a:srgbClr val="A5A5A5"/>
                  </a:solidFill>
                  <a:round/>
                  <a:headEnd/>
                  <a:tailEnd type="triangle" w="sm" len="sm"/>
                </a:ln>
                <a:extLst>
                  <a:ext uri="{909E8E84-426E-40DD-AFC4-6F175D3DCCD1}">
                    <a14:hiddenFill xmlns:a14="http://schemas.microsoft.com/office/drawing/2010/main">
                      <a:noFill/>
                    </a14:hiddenFill>
                  </a:ext>
                </a:extLst>
              </p:spPr>
            </p:cxnSp>
            <p:cxnSp>
              <p:nvCxnSpPr>
                <p:cNvPr id="54" name="Straight Connector 19">
                  <a:extLst>
                    <a:ext uri="{FF2B5EF4-FFF2-40B4-BE49-F238E27FC236}">
                      <a16:creationId xmlns:a16="http://schemas.microsoft.com/office/drawing/2014/main" id="{A88990AB-2C88-495E-0BB0-961942EBB25A}"/>
                    </a:ext>
                  </a:extLst>
                </p:cNvPr>
                <p:cNvCxnSpPr>
                  <a:cxnSpLocks noChangeShapeType="1"/>
                </p:cNvCxnSpPr>
                <p:nvPr/>
              </p:nvCxnSpPr>
              <p:spPr bwMode="auto">
                <a:xfrm flipH="1" flipV="1">
                  <a:off x="96200" y="0"/>
                  <a:ext cx="1344554" cy="879983"/>
                </a:xfrm>
                <a:prstGeom prst="line">
                  <a:avLst/>
                </a:prstGeom>
                <a:noFill/>
                <a:ln w="38100">
                  <a:solidFill>
                    <a:srgbClr val="A5A5A5"/>
                  </a:solidFill>
                  <a:round/>
                  <a:headEnd/>
                  <a:tailEnd/>
                </a:ln>
                <a:extLst>
                  <a:ext uri="{909E8E84-426E-40DD-AFC4-6F175D3DCCD1}">
                    <a14:hiddenFill xmlns:a14="http://schemas.microsoft.com/office/drawing/2010/main">
                      <a:noFill/>
                    </a14:hiddenFill>
                  </a:ext>
                </a:extLst>
              </p:spPr>
            </p:cxnSp>
            <p:cxnSp>
              <p:nvCxnSpPr>
                <p:cNvPr id="55" name="Straight Connector 20">
                  <a:extLst>
                    <a:ext uri="{FF2B5EF4-FFF2-40B4-BE49-F238E27FC236}">
                      <a16:creationId xmlns:a16="http://schemas.microsoft.com/office/drawing/2014/main" id="{BF0B7522-F1D4-16A3-A6B0-D717155EA1BE}"/>
                    </a:ext>
                  </a:extLst>
                </p:cNvPr>
                <p:cNvCxnSpPr>
                  <a:cxnSpLocks noChangeShapeType="1"/>
                </p:cNvCxnSpPr>
                <p:nvPr/>
              </p:nvCxnSpPr>
              <p:spPr bwMode="auto">
                <a:xfrm flipH="1">
                  <a:off x="96200" y="1238035"/>
                  <a:ext cx="1361267" cy="872410"/>
                </a:xfrm>
                <a:prstGeom prst="line">
                  <a:avLst/>
                </a:prstGeom>
                <a:noFill/>
                <a:ln w="38100">
                  <a:solidFill>
                    <a:srgbClr val="A5A5A5"/>
                  </a:solidFill>
                  <a:round/>
                  <a:headEnd/>
                  <a:tailEnd/>
                </a:ln>
                <a:extLst>
                  <a:ext uri="{909E8E84-426E-40DD-AFC4-6F175D3DCCD1}">
                    <a14:hiddenFill xmlns:a14="http://schemas.microsoft.com/office/drawing/2010/main">
                      <a:noFill/>
                    </a14:hiddenFill>
                  </a:ext>
                </a:extLst>
              </p:spPr>
            </p:cxnSp>
            <p:sp>
              <p:nvSpPr>
                <p:cNvPr id="56" name="TextBox 21">
                  <a:extLst>
                    <a:ext uri="{FF2B5EF4-FFF2-40B4-BE49-F238E27FC236}">
                      <a16:creationId xmlns:a16="http://schemas.microsoft.com/office/drawing/2014/main" id="{86695F66-EBB7-014B-ECC3-864740FB397F}"/>
                    </a:ext>
                  </a:extLst>
                </p:cNvPr>
                <p:cNvSpPr>
                  <a:spLocks noChangeArrowheads="1"/>
                </p:cNvSpPr>
                <p:nvPr/>
              </p:nvSpPr>
              <p:spPr bwMode="auto">
                <a:xfrm>
                  <a:off x="1059671" y="157327"/>
                  <a:ext cx="1877956" cy="369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rgbClr val="000000"/>
                      </a:solidFill>
                      <a:latin typeface="Arial" panose="020B0604020202020204" pitchFamily="34" charset="0"/>
                    </a:defRPr>
                  </a:lvl1pPr>
                  <a:lvl2pPr eaLnBrk="0" hangingPunct="0">
                    <a:defRPr>
                      <a:solidFill>
                        <a:srgbClr val="000000"/>
                      </a:solidFill>
                      <a:latin typeface="Arial" panose="020B0604020202020204" pitchFamily="34" charset="0"/>
                    </a:defRPr>
                  </a:lvl2pPr>
                  <a:lvl3pPr eaLnBrk="0" hangingPunct="0">
                    <a:defRPr>
                      <a:solidFill>
                        <a:srgbClr val="000000"/>
                      </a:solidFill>
                      <a:latin typeface="Arial" panose="020B0604020202020204" pitchFamily="34" charset="0"/>
                    </a:defRPr>
                  </a:lvl3pPr>
                  <a:lvl4pPr eaLnBrk="0" hangingPunct="0">
                    <a:defRPr>
                      <a:solidFill>
                        <a:srgbClr val="000000"/>
                      </a:solidFill>
                      <a:latin typeface="Arial" panose="020B0604020202020204" pitchFamily="34" charset="0"/>
                    </a:defRPr>
                  </a:lvl4pPr>
                  <a:lvl5pPr eaLnBrk="0" hangingPunct="0">
                    <a:defRPr>
                      <a:solidFill>
                        <a:srgbClr val="000000"/>
                      </a:solidFill>
                      <a:latin typeface="Arial" panose="020B0604020202020204" pitchFamily="34" charset="0"/>
                    </a:defRPr>
                  </a:lvl5pPr>
                  <a:lvl6pPr eaLnBrk="0" fontAlgn="base" hangingPunct="0">
                    <a:spcBef>
                      <a:spcPct val="0"/>
                    </a:spcBef>
                    <a:spcAft>
                      <a:spcPct val="0"/>
                    </a:spcAft>
                    <a:defRPr>
                      <a:solidFill>
                        <a:srgbClr val="000000"/>
                      </a:solidFill>
                      <a:latin typeface="Arial" panose="020B0604020202020204" pitchFamily="34" charset="0"/>
                    </a:defRPr>
                  </a:lvl6pPr>
                  <a:lvl7pPr eaLnBrk="0" fontAlgn="base" hangingPunct="0">
                    <a:spcBef>
                      <a:spcPct val="0"/>
                    </a:spcBef>
                    <a:spcAft>
                      <a:spcPct val="0"/>
                    </a:spcAft>
                    <a:defRPr>
                      <a:solidFill>
                        <a:srgbClr val="000000"/>
                      </a:solidFill>
                      <a:latin typeface="Arial" panose="020B0604020202020204" pitchFamily="34" charset="0"/>
                    </a:defRPr>
                  </a:lvl7pPr>
                  <a:lvl8pPr eaLnBrk="0" fontAlgn="base" hangingPunct="0">
                    <a:spcBef>
                      <a:spcPct val="0"/>
                    </a:spcBef>
                    <a:spcAft>
                      <a:spcPct val="0"/>
                    </a:spcAft>
                    <a:defRPr>
                      <a:solidFill>
                        <a:srgbClr val="000000"/>
                      </a:solidFill>
                      <a:latin typeface="Arial" panose="020B0604020202020204" pitchFamily="34" charset="0"/>
                    </a:defRPr>
                  </a:lvl8pPr>
                  <a:lvl9pPr eaLnBrk="0" fontAlgn="base" hangingPunct="0">
                    <a:spcBef>
                      <a:spcPct val="0"/>
                    </a:spcBef>
                    <a:spcAft>
                      <a:spcPct val="0"/>
                    </a:spcAft>
                    <a:defRPr>
                      <a:solidFill>
                        <a:srgbClr val="000000"/>
                      </a:solidFill>
                      <a:latin typeface="Arial" panose="020B0604020202020204" pitchFamily="34" charset="0"/>
                    </a:defRPr>
                  </a:lvl9pPr>
                </a:lstStyle>
                <a:p>
                  <a:r>
                    <a:rPr lang="en-US" altLang="en-US" b="1" dirty="0">
                      <a:solidFill>
                        <a:srgbClr val="385723"/>
                      </a:solidFill>
                      <a:cs typeface="Arial" panose="020B0604020202020204" pitchFamily="34" charset="0"/>
                    </a:rPr>
                    <a:t>GAIN CREATORS </a:t>
                  </a:r>
                  <a:endParaRPr lang="en-US" altLang="en-US" dirty="0"/>
                </a:p>
              </p:txBody>
            </p:sp>
            <p:sp>
              <p:nvSpPr>
                <p:cNvPr id="57" name="TextBox 22">
                  <a:extLst>
                    <a:ext uri="{FF2B5EF4-FFF2-40B4-BE49-F238E27FC236}">
                      <a16:creationId xmlns:a16="http://schemas.microsoft.com/office/drawing/2014/main" id="{BE4CC7D3-944A-DECA-E8F1-6B51ACF4F93C}"/>
                    </a:ext>
                  </a:extLst>
                </p:cNvPr>
                <p:cNvSpPr>
                  <a:spLocks noChangeArrowheads="1"/>
                </p:cNvSpPr>
                <p:nvPr/>
              </p:nvSpPr>
              <p:spPr bwMode="auto">
                <a:xfrm>
                  <a:off x="1221456" y="1393037"/>
                  <a:ext cx="1603439" cy="6462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rgbClr val="000000"/>
                      </a:solidFill>
                      <a:latin typeface="Arial" panose="020B0604020202020204" pitchFamily="34" charset="0"/>
                    </a:defRPr>
                  </a:lvl1pPr>
                  <a:lvl2pPr eaLnBrk="0" hangingPunct="0">
                    <a:defRPr>
                      <a:solidFill>
                        <a:srgbClr val="000000"/>
                      </a:solidFill>
                      <a:latin typeface="Arial" panose="020B0604020202020204" pitchFamily="34" charset="0"/>
                    </a:defRPr>
                  </a:lvl2pPr>
                  <a:lvl3pPr eaLnBrk="0" hangingPunct="0">
                    <a:defRPr>
                      <a:solidFill>
                        <a:srgbClr val="000000"/>
                      </a:solidFill>
                      <a:latin typeface="Arial" panose="020B0604020202020204" pitchFamily="34" charset="0"/>
                    </a:defRPr>
                  </a:lvl3pPr>
                  <a:lvl4pPr eaLnBrk="0" hangingPunct="0">
                    <a:defRPr>
                      <a:solidFill>
                        <a:srgbClr val="000000"/>
                      </a:solidFill>
                      <a:latin typeface="Arial" panose="020B0604020202020204" pitchFamily="34" charset="0"/>
                    </a:defRPr>
                  </a:lvl4pPr>
                  <a:lvl5pPr eaLnBrk="0" hangingPunct="0">
                    <a:defRPr>
                      <a:solidFill>
                        <a:srgbClr val="000000"/>
                      </a:solidFill>
                      <a:latin typeface="Arial" panose="020B0604020202020204" pitchFamily="34" charset="0"/>
                    </a:defRPr>
                  </a:lvl5pPr>
                  <a:lvl6pPr eaLnBrk="0" fontAlgn="base" hangingPunct="0">
                    <a:spcBef>
                      <a:spcPct val="0"/>
                    </a:spcBef>
                    <a:spcAft>
                      <a:spcPct val="0"/>
                    </a:spcAft>
                    <a:defRPr>
                      <a:solidFill>
                        <a:srgbClr val="000000"/>
                      </a:solidFill>
                      <a:latin typeface="Arial" panose="020B0604020202020204" pitchFamily="34" charset="0"/>
                    </a:defRPr>
                  </a:lvl6pPr>
                  <a:lvl7pPr eaLnBrk="0" fontAlgn="base" hangingPunct="0">
                    <a:spcBef>
                      <a:spcPct val="0"/>
                    </a:spcBef>
                    <a:spcAft>
                      <a:spcPct val="0"/>
                    </a:spcAft>
                    <a:defRPr>
                      <a:solidFill>
                        <a:srgbClr val="000000"/>
                      </a:solidFill>
                      <a:latin typeface="Arial" panose="020B0604020202020204" pitchFamily="34" charset="0"/>
                    </a:defRPr>
                  </a:lvl7pPr>
                  <a:lvl8pPr eaLnBrk="0" fontAlgn="base" hangingPunct="0">
                    <a:spcBef>
                      <a:spcPct val="0"/>
                    </a:spcBef>
                    <a:spcAft>
                      <a:spcPct val="0"/>
                    </a:spcAft>
                    <a:defRPr>
                      <a:solidFill>
                        <a:srgbClr val="000000"/>
                      </a:solidFill>
                      <a:latin typeface="Arial" panose="020B0604020202020204" pitchFamily="34" charset="0"/>
                    </a:defRPr>
                  </a:lvl8pPr>
                  <a:lvl9pPr eaLnBrk="0" fontAlgn="base" hangingPunct="0">
                    <a:spcBef>
                      <a:spcPct val="0"/>
                    </a:spcBef>
                    <a:spcAft>
                      <a:spcPct val="0"/>
                    </a:spcAft>
                    <a:defRPr>
                      <a:solidFill>
                        <a:srgbClr val="000000"/>
                      </a:solidFill>
                      <a:latin typeface="Arial" panose="020B0604020202020204" pitchFamily="34" charset="0"/>
                    </a:defRPr>
                  </a:lvl9pPr>
                </a:lstStyle>
                <a:p>
                  <a:r>
                    <a:rPr lang="en-US" altLang="en-US" b="1" dirty="0">
                      <a:solidFill>
                        <a:srgbClr val="385723"/>
                      </a:solidFill>
                      <a:cs typeface="Arial" panose="020B0604020202020204" pitchFamily="34" charset="0"/>
                    </a:rPr>
                    <a:t>PAIN KILLERS</a:t>
                  </a:r>
                  <a:endParaRPr lang="en-US" altLang="en-US" dirty="0"/>
                </a:p>
              </p:txBody>
            </p:sp>
            <p:sp>
              <p:nvSpPr>
                <p:cNvPr id="58" name="TextBox 23">
                  <a:extLst>
                    <a:ext uri="{FF2B5EF4-FFF2-40B4-BE49-F238E27FC236}">
                      <a16:creationId xmlns:a16="http://schemas.microsoft.com/office/drawing/2014/main" id="{C8EB7483-4027-2065-6218-B270FD9C815B}"/>
                    </a:ext>
                  </a:extLst>
                </p:cNvPr>
                <p:cNvSpPr>
                  <a:spLocks noChangeArrowheads="1"/>
                </p:cNvSpPr>
                <p:nvPr/>
              </p:nvSpPr>
              <p:spPr bwMode="auto">
                <a:xfrm>
                  <a:off x="0" y="734505"/>
                  <a:ext cx="1877956"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rgbClr val="000000"/>
                      </a:solidFill>
                      <a:latin typeface="Arial" panose="020B0604020202020204" pitchFamily="34" charset="0"/>
                    </a:defRPr>
                  </a:lvl1pPr>
                  <a:lvl2pPr eaLnBrk="0" hangingPunct="0">
                    <a:defRPr>
                      <a:solidFill>
                        <a:srgbClr val="000000"/>
                      </a:solidFill>
                      <a:latin typeface="Arial" panose="020B0604020202020204" pitchFamily="34" charset="0"/>
                    </a:defRPr>
                  </a:lvl2pPr>
                  <a:lvl3pPr eaLnBrk="0" hangingPunct="0">
                    <a:defRPr>
                      <a:solidFill>
                        <a:srgbClr val="000000"/>
                      </a:solidFill>
                      <a:latin typeface="Arial" panose="020B0604020202020204" pitchFamily="34" charset="0"/>
                    </a:defRPr>
                  </a:lvl3pPr>
                  <a:lvl4pPr eaLnBrk="0" hangingPunct="0">
                    <a:defRPr>
                      <a:solidFill>
                        <a:srgbClr val="000000"/>
                      </a:solidFill>
                      <a:latin typeface="Arial" panose="020B0604020202020204" pitchFamily="34" charset="0"/>
                    </a:defRPr>
                  </a:lvl4pPr>
                  <a:lvl5pPr eaLnBrk="0" hangingPunct="0">
                    <a:defRPr>
                      <a:solidFill>
                        <a:srgbClr val="000000"/>
                      </a:solidFill>
                      <a:latin typeface="Arial" panose="020B0604020202020204" pitchFamily="34" charset="0"/>
                    </a:defRPr>
                  </a:lvl5pPr>
                  <a:lvl6pPr eaLnBrk="0" fontAlgn="base" hangingPunct="0">
                    <a:spcBef>
                      <a:spcPct val="0"/>
                    </a:spcBef>
                    <a:spcAft>
                      <a:spcPct val="0"/>
                    </a:spcAft>
                    <a:defRPr>
                      <a:solidFill>
                        <a:srgbClr val="000000"/>
                      </a:solidFill>
                      <a:latin typeface="Arial" panose="020B0604020202020204" pitchFamily="34" charset="0"/>
                    </a:defRPr>
                  </a:lvl6pPr>
                  <a:lvl7pPr eaLnBrk="0" fontAlgn="base" hangingPunct="0">
                    <a:spcBef>
                      <a:spcPct val="0"/>
                    </a:spcBef>
                    <a:spcAft>
                      <a:spcPct val="0"/>
                    </a:spcAft>
                    <a:defRPr>
                      <a:solidFill>
                        <a:srgbClr val="000000"/>
                      </a:solidFill>
                      <a:latin typeface="Arial" panose="020B0604020202020204" pitchFamily="34" charset="0"/>
                    </a:defRPr>
                  </a:lvl7pPr>
                  <a:lvl8pPr eaLnBrk="0" fontAlgn="base" hangingPunct="0">
                    <a:spcBef>
                      <a:spcPct val="0"/>
                    </a:spcBef>
                    <a:spcAft>
                      <a:spcPct val="0"/>
                    </a:spcAft>
                    <a:defRPr>
                      <a:solidFill>
                        <a:srgbClr val="000000"/>
                      </a:solidFill>
                      <a:latin typeface="Arial" panose="020B0604020202020204" pitchFamily="34" charset="0"/>
                    </a:defRPr>
                  </a:lvl8pPr>
                  <a:lvl9pPr eaLnBrk="0" fontAlgn="base" hangingPunct="0">
                    <a:spcBef>
                      <a:spcPct val="0"/>
                    </a:spcBef>
                    <a:spcAft>
                      <a:spcPct val="0"/>
                    </a:spcAft>
                    <a:defRPr>
                      <a:solidFill>
                        <a:srgbClr val="000000"/>
                      </a:solidFill>
                      <a:latin typeface="Arial" panose="020B0604020202020204" pitchFamily="34" charset="0"/>
                    </a:defRPr>
                  </a:lvl9pPr>
                </a:lstStyle>
                <a:p>
                  <a:r>
                    <a:rPr lang="en-US" altLang="en-US" b="1">
                      <a:solidFill>
                        <a:srgbClr val="385723"/>
                      </a:solidFill>
                      <a:cs typeface="Arial" panose="020B0604020202020204" pitchFamily="34" charset="0"/>
                    </a:rPr>
                    <a:t>PRODUCT/ </a:t>
                  </a:r>
                  <a:endParaRPr lang="en-US" altLang="en-US"/>
                </a:p>
                <a:p>
                  <a:r>
                    <a:rPr lang="en-US" altLang="en-US" b="1">
                      <a:solidFill>
                        <a:srgbClr val="385723"/>
                      </a:solidFill>
                      <a:cs typeface="Arial" panose="020B0604020202020204" pitchFamily="34" charset="0"/>
                    </a:rPr>
                    <a:t>SERVICE</a:t>
                  </a:r>
                  <a:endParaRPr lang="en-US" altLang="en-US"/>
                </a:p>
              </p:txBody>
            </p:sp>
          </p:grpSp>
        </p:grpSp>
        <p:cxnSp>
          <p:nvCxnSpPr>
            <p:cNvPr id="30" name="Straight Connector 32">
              <a:extLst>
                <a:ext uri="{FF2B5EF4-FFF2-40B4-BE49-F238E27FC236}">
                  <a16:creationId xmlns:a16="http://schemas.microsoft.com/office/drawing/2014/main" id="{94CF8E8A-6A3C-B445-BD58-65D2A066954B}"/>
                </a:ext>
              </a:extLst>
            </p:cNvPr>
            <p:cNvCxnSpPr>
              <a:cxnSpLocks noChangeShapeType="1"/>
            </p:cNvCxnSpPr>
            <p:nvPr/>
          </p:nvCxnSpPr>
          <p:spPr bwMode="auto">
            <a:xfrm flipV="1">
              <a:off x="5812090" y="1042598"/>
              <a:ext cx="16713" cy="1113401"/>
            </a:xfrm>
            <a:prstGeom prst="line">
              <a:avLst/>
            </a:prstGeom>
            <a:noFill/>
            <a:ln w="19050">
              <a:solidFill>
                <a:srgbClr val="70AD47"/>
              </a:solidFill>
              <a:round/>
              <a:headEnd/>
              <a:tailEnd/>
            </a:ln>
            <a:extLst>
              <a:ext uri="{909E8E84-426E-40DD-AFC4-6F175D3DCCD1}">
                <a14:hiddenFill xmlns:a14="http://schemas.microsoft.com/office/drawing/2010/main">
                  <a:noFill/>
                </a14:hiddenFill>
              </a:ext>
            </a:extLst>
          </p:spPr>
        </p:cxnSp>
        <p:cxnSp>
          <p:nvCxnSpPr>
            <p:cNvPr id="31" name="Straight Connector 33">
              <a:extLst>
                <a:ext uri="{FF2B5EF4-FFF2-40B4-BE49-F238E27FC236}">
                  <a16:creationId xmlns:a16="http://schemas.microsoft.com/office/drawing/2014/main" id="{02DDAAD5-AC1A-5332-FC3F-117C5E0679E8}"/>
                </a:ext>
              </a:extLst>
            </p:cNvPr>
            <p:cNvCxnSpPr>
              <a:cxnSpLocks noChangeShapeType="1"/>
            </p:cNvCxnSpPr>
            <p:nvPr/>
          </p:nvCxnSpPr>
          <p:spPr bwMode="auto">
            <a:xfrm flipH="1" flipV="1">
              <a:off x="4296076" y="1050172"/>
              <a:ext cx="1551467" cy="10563"/>
            </a:xfrm>
            <a:prstGeom prst="line">
              <a:avLst/>
            </a:prstGeom>
            <a:noFill/>
            <a:ln w="19050">
              <a:solidFill>
                <a:srgbClr val="70AD47"/>
              </a:solidFill>
              <a:round/>
              <a:headEnd/>
              <a:tailEnd/>
            </a:ln>
            <a:extLst>
              <a:ext uri="{909E8E84-426E-40DD-AFC4-6F175D3DCCD1}">
                <a14:hiddenFill xmlns:a14="http://schemas.microsoft.com/office/drawing/2010/main">
                  <a:noFill/>
                </a14:hiddenFill>
              </a:ext>
            </a:extLst>
          </p:spPr>
        </p:cxnSp>
        <p:sp>
          <p:nvSpPr>
            <p:cNvPr id="32" name="TextBox 34">
              <a:extLst>
                <a:ext uri="{FF2B5EF4-FFF2-40B4-BE49-F238E27FC236}">
                  <a16:creationId xmlns:a16="http://schemas.microsoft.com/office/drawing/2014/main" id="{C0AE668B-ED11-C217-1D6D-05CD047E886F}"/>
                </a:ext>
              </a:extLst>
            </p:cNvPr>
            <p:cNvSpPr>
              <a:spLocks/>
            </p:cNvSpPr>
            <p:nvPr/>
          </p:nvSpPr>
          <p:spPr bwMode="auto">
            <a:xfrm>
              <a:off x="0" y="307669"/>
              <a:ext cx="4283043" cy="1555910"/>
            </a:xfrm>
            <a:prstGeom prst="rect">
              <a:avLst/>
            </a:prstGeom>
            <a:noFill/>
            <a:ln w="9525">
              <a:solidFill>
                <a:srgbClr val="76717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rgbClr val="000000"/>
                  </a:solidFill>
                  <a:latin typeface="Arial" panose="020B0604020202020204" pitchFamily="34" charset="0"/>
                </a:defRPr>
              </a:lvl1pPr>
              <a:lvl2pPr eaLnBrk="0" hangingPunct="0">
                <a:defRPr>
                  <a:solidFill>
                    <a:srgbClr val="000000"/>
                  </a:solidFill>
                  <a:latin typeface="Arial" panose="020B0604020202020204" pitchFamily="34" charset="0"/>
                </a:defRPr>
              </a:lvl2pPr>
              <a:lvl3pPr eaLnBrk="0" hangingPunct="0">
                <a:defRPr>
                  <a:solidFill>
                    <a:srgbClr val="000000"/>
                  </a:solidFill>
                  <a:latin typeface="Arial" panose="020B0604020202020204" pitchFamily="34" charset="0"/>
                </a:defRPr>
              </a:lvl3pPr>
              <a:lvl4pPr eaLnBrk="0" hangingPunct="0">
                <a:defRPr>
                  <a:solidFill>
                    <a:srgbClr val="000000"/>
                  </a:solidFill>
                  <a:latin typeface="Arial" panose="020B0604020202020204" pitchFamily="34" charset="0"/>
                </a:defRPr>
              </a:lvl4pPr>
              <a:lvl5pPr eaLnBrk="0" hangingPunct="0">
                <a:defRPr>
                  <a:solidFill>
                    <a:srgbClr val="000000"/>
                  </a:solidFill>
                  <a:latin typeface="Arial" panose="020B0604020202020204" pitchFamily="34" charset="0"/>
                </a:defRPr>
              </a:lvl5pPr>
              <a:lvl6pPr eaLnBrk="0" fontAlgn="base" hangingPunct="0">
                <a:spcBef>
                  <a:spcPct val="0"/>
                </a:spcBef>
                <a:spcAft>
                  <a:spcPct val="0"/>
                </a:spcAft>
                <a:defRPr>
                  <a:solidFill>
                    <a:srgbClr val="000000"/>
                  </a:solidFill>
                  <a:latin typeface="Arial" panose="020B0604020202020204" pitchFamily="34" charset="0"/>
                </a:defRPr>
              </a:lvl6pPr>
              <a:lvl7pPr eaLnBrk="0" fontAlgn="base" hangingPunct="0">
                <a:spcBef>
                  <a:spcPct val="0"/>
                </a:spcBef>
                <a:spcAft>
                  <a:spcPct val="0"/>
                </a:spcAft>
                <a:defRPr>
                  <a:solidFill>
                    <a:srgbClr val="000000"/>
                  </a:solidFill>
                  <a:latin typeface="Arial" panose="020B0604020202020204" pitchFamily="34" charset="0"/>
                </a:defRPr>
              </a:lvl7pPr>
              <a:lvl8pPr eaLnBrk="0" fontAlgn="base" hangingPunct="0">
                <a:spcBef>
                  <a:spcPct val="0"/>
                </a:spcBef>
                <a:spcAft>
                  <a:spcPct val="0"/>
                </a:spcAft>
                <a:defRPr>
                  <a:solidFill>
                    <a:srgbClr val="000000"/>
                  </a:solidFill>
                  <a:latin typeface="Arial" panose="020B0604020202020204" pitchFamily="34" charset="0"/>
                </a:defRPr>
              </a:lvl8pPr>
              <a:lvl9pPr eaLnBrk="0" fontAlgn="base" hangingPunct="0">
                <a:spcBef>
                  <a:spcPct val="0"/>
                </a:spcBef>
                <a:spcAft>
                  <a:spcPct val="0"/>
                </a:spcAft>
                <a:defRPr>
                  <a:solidFill>
                    <a:srgbClr val="000000"/>
                  </a:solidFill>
                  <a:latin typeface="Arial" panose="020B0604020202020204" pitchFamily="34" charset="0"/>
                </a:defRPr>
              </a:lvl9pPr>
            </a:lstStyle>
            <a:p>
              <a:r>
                <a:rPr lang="en-US" altLang="en-US" sz="1600" b="1">
                  <a:latin typeface="Times New Roman" panose="02020603050405020304" pitchFamily="18" charset="0"/>
                  <a:cs typeface="Times New Roman" panose="02020603050405020304" pitchFamily="18" charset="0"/>
                </a:rPr>
                <a:t>Gain Creators</a:t>
              </a:r>
              <a:r>
                <a:rPr lang="en-US" altLang="en-US" sz="1600">
                  <a:latin typeface="Times New Roman" panose="02020603050405020304" pitchFamily="18" charset="0"/>
                  <a:cs typeface="Times New Roman" panose="02020603050405020304" pitchFamily="18" charset="0"/>
                </a:rPr>
                <a:t>: How does your product or service enhance the customer’s gains or provide additional benefits?</a:t>
              </a:r>
              <a:endParaRPr lang="en-US" altLang="en-US" sz="1600"/>
            </a:p>
            <a:p>
              <a:r>
                <a:rPr lang="en-US" altLang="en-US" sz="1600" i="1">
                  <a:latin typeface="Times New Roman" panose="02020603050405020304" pitchFamily="18" charset="0"/>
                  <a:cs typeface="Times New Roman" panose="02020603050405020304" pitchFamily="18" charset="0"/>
                </a:rPr>
                <a:t>Example</a:t>
              </a:r>
              <a:r>
                <a:rPr lang="en-US" altLang="en-US" sz="1600">
                  <a:latin typeface="Times New Roman" panose="02020603050405020304" pitchFamily="18" charset="0"/>
                  <a:cs typeface="Times New Roman" panose="02020603050405020304" pitchFamily="18" charset="0"/>
                </a:rPr>
                <a:t>: Positive brand image associated with sustainability, unique and trendy designs, and loyalty programs.</a:t>
              </a:r>
              <a:r>
                <a:rPr lang="en-US" altLang="en-US" sz="1400"/>
                <a:t>.</a:t>
              </a:r>
              <a:endParaRPr lang="en-US" altLang="en-US" sz="1400">
                <a:solidFill>
                  <a:srgbClr val="808080"/>
                </a:solidFill>
                <a:cs typeface="Arial" panose="020B0604020202020204" pitchFamily="34" charset="0"/>
              </a:endParaRPr>
            </a:p>
          </p:txBody>
        </p:sp>
        <p:cxnSp>
          <p:nvCxnSpPr>
            <p:cNvPr id="33" name="Straight Connector 37">
              <a:extLst>
                <a:ext uri="{FF2B5EF4-FFF2-40B4-BE49-F238E27FC236}">
                  <a16:creationId xmlns:a16="http://schemas.microsoft.com/office/drawing/2014/main" id="{13867464-5A1B-F6B6-8235-7B52663C58AF}"/>
                </a:ext>
              </a:extLst>
            </p:cNvPr>
            <p:cNvCxnSpPr>
              <a:cxnSpLocks noChangeShapeType="1"/>
            </p:cNvCxnSpPr>
            <p:nvPr/>
          </p:nvCxnSpPr>
          <p:spPr bwMode="auto">
            <a:xfrm flipV="1">
              <a:off x="5812090" y="4258874"/>
              <a:ext cx="0" cy="661552"/>
            </a:xfrm>
            <a:prstGeom prst="line">
              <a:avLst/>
            </a:prstGeom>
            <a:noFill/>
            <a:ln w="19050">
              <a:solidFill>
                <a:srgbClr val="70AD47"/>
              </a:solidFill>
              <a:round/>
              <a:headEnd/>
              <a:tailEnd/>
            </a:ln>
            <a:extLst>
              <a:ext uri="{909E8E84-426E-40DD-AFC4-6F175D3DCCD1}">
                <a14:hiddenFill xmlns:a14="http://schemas.microsoft.com/office/drawing/2010/main">
                  <a:noFill/>
                </a14:hiddenFill>
              </a:ext>
            </a:extLst>
          </p:spPr>
        </p:cxnSp>
        <p:cxnSp>
          <p:nvCxnSpPr>
            <p:cNvPr id="34" name="Straight Connector 38">
              <a:extLst>
                <a:ext uri="{FF2B5EF4-FFF2-40B4-BE49-F238E27FC236}">
                  <a16:creationId xmlns:a16="http://schemas.microsoft.com/office/drawing/2014/main" id="{37AF5068-9EF4-40AB-FEAD-F928470A96B4}"/>
                </a:ext>
              </a:extLst>
            </p:cNvPr>
            <p:cNvCxnSpPr>
              <a:cxnSpLocks noChangeShapeType="1"/>
            </p:cNvCxnSpPr>
            <p:nvPr/>
          </p:nvCxnSpPr>
          <p:spPr bwMode="auto">
            <a:xfrm flipH="1" flipV="1">
              <a:off x="4000266" y="4920425"/>
              <a:ext cx="1847278" cy="3157"/>
            </a:xfrm>
            <a:prstGeom prst="line">
              <a:avLst/>
            </a:prstGeom>
            <a:noFill/>
            <a:ln w="19050">
              <a:solidFill>
                <a:srgbClr val="70AD47"/>
              </a:solidFill>
              <a:round/>
              <a:headEnd/>
              <a:tailEnd/>
            </a:ln>
            <a:extLst>
              <a:ext uri="{909E8E84-426E-40DD-AFC4-6F175D3DCCD1}">
                <a14:hiddenFill xmlns:a14="http://schemas.microsoft.com/office/drawing/2010/main">
                  <a:noFill/>
                </a14:hiddenFill>
              </a:ext>
            </a:extLst>
          </p:spPr>
        </p:cxnSp>
        <p:sp>
          <p:nvSpPr>
            <p:cNvPr id="35" name="TextBox 39">
              <a:extLst>
                <a:ext uri="{FF2B5EF4-FFF2-40B4-BE49-F238E27FC236}">
                  <a16:creationId xmlns:a16="http://schemas.microsoft.com/office/drawing/2014/main" id="{B574E7B5-E93E-CFBC-073D-533FE1B3B370}"/>
                </a:ext>
              </a:extLst>
            </p:cNvPr>
            <p:cNvSpPr>
              <a:spLocks/>
            </p:cNvSpPr>
            <p:nvPr/>
          </p:nvSpPr>
          <p:spPr bwMode="auto">
            <a:xfrm>
              <a:off x="36731" y="4335593"/>
              <a:ext cx="3964974" cy="1554840"/>
            </a:xfrm>
            <a:prstGeom prst="rect">
              <a:avLst/>
            </a:prstGeom>
            <a:noFill/>
            <a:ln w="9525">
              <a:solidFill>
                <a:srgbClr val="76717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rgbClr val="000000"/>
                  </a:solidFill>
                  <a:latin typeface="Arial" panose="020B0604020202020204" pitchFamily="34" charset="0"/>
                </a:defRPr>
              </a:lvl1pPr>
              <a:lvl2pPr eaLnBrk="0" hangingPunct="0">
                <a:defRPr>
                  <a:solidFill>
                    <a:srgbClr val="000000"/>
                  </a:solidFill>
                  <a:latin typeface="Arial" panose="020B0604020202020204" pitchFamily="34" charset="0"/>
                </a:defRPr>
              </a:lvl2pPr>
              <a:lvl3pPr eaLnBrk="0" hangingPunct="0">
                <a:defRPr>
                  <a:solidFill>
                    <a:srgbClr val="000000"/>
                  </a:solidFill>
                  <a:latin typeface="Arial" panose="020B0604020202020204" pitchFamily="34" charset="0"/>
                </a:defRPr>
              </a:lvl3pPr>
              <a:lvl4pPr eaLnBrk="0" hangingPunct="0">
                <a:defRPr>
                  <a:solidFill>
                    <a:srgbClr val="000000"/>
                  </a:solidFill>
                  <a:latin typeface="Arial" panose="020B0604020202020204" pitchFamily="34" charset="0"/>
                </a:defRPr>
              </a:lvl4pPr>
              <a:lvl5pPr eaLnBrk="0" hangingPunct="0">
                <a:defRPr>
                  <a:solidFill>
                    <a:srgbClr val="000000"/>
                  </a:solidFill>
                  <a:latin typeface="Arial" panose="020B0604020202020204" pitchFamily="34" charset="0"/>
                </a:defRPr>
              </a:lvl5pPr>
              <a:lvl6pPr eaLnBrk="0" fontAlgn="base" hangingPunct="0">
                <a:spcBef>
                  <a:spcPct val="0"/>
                </a:spcBef>
                <a:spcAft>
                  <a:spcPct val="0"/>
                </a:spcAft>
                <a:defRPr>
                  <a:solidFill>
                    <a:srgbClr val="000000"/>
                  </a:solidFill>
                  <a:latin typeface="Arial" panose="020B0604020202020204" pitchFamily="34" charset="0"/>
                </a:defRPr>
              </a:lvl6pPr>
              <a:lvl7pPr eaLnBrk="0" fontAlgn="base" hangingPunct="0">
                <a:spcBef>
                  <a:spcPct val="0"/>
                </a:spcBef>
                <a:spcAft>
                  <a:spcPct val="0"/>
                </a:spcAft>
                <a:defRPr>
                  <a:solidFill>
                    <a:srgbClr val="000000"/>
                  </a:solidFill>
                  <a:latin typeface="Arial" panose="020B0604020202020204" pitchFamily="34" charset="0"/>
                </a:defRPr>
              </a:lvl7pPr>
              <a:lvl8pPr eaLnBrk="0" fontAlgn="base" hangingPunct="0">
                <a:spcBef>
                  <a:spcPct val="0"/>
                </a:spcBef>
                <a:spcAft>
                  <a:spcPct val="0"/>
                </a:spcAft>
                <a:defRPr>
                  <a:solidFill>
                    <a:srgbClr val="000000"/>
                  </a:solidFill>
                  <a:latin typeface="Arial" panose="020B0604020202020204" pitchFamily="34" charset="0"/>
                </a:defRPr>
              </a:lvl8pPr>
              <a:lvl9pPr eaLnBrk="0" fontAlgn="base" hangingPunct="0">
                <a:spcBef>
                  <a:spcPct val="0"/>
                </a:spcBef>
                <a:spcAft>
                  <a:spcPct val="0"/>
                </a:spcAft>
                <a:defRPr>
                  <a:solidFill>
                    <a:srgbClr val="000000"/>
                  </a:solidFill>
                  <a:latin typeface="Arial" panose="020B0604020202020204" pitchFamily="34" charset="0"/>
                </a:defRPr>
              </a:lvl9pPr>
            </a:lstStyle>
            <a:p>
              <a:r>
                <a:rPr lang="en-US" altLang="en-US" sz="1600" b="1">
                  <a:latin typeface="Times New Roman" panose="02020603050405020304" pitchFamily="18" charset="0"/>
                  <a:cs typeface="Times New Roman" panose="02020603050405020304" pitchFamily="18" charset="0"/>
                </a:rPr>
                <a:t>Pain Relievers</a:t>
              </a:r>
              <a:r>
                <a:rPr lang="en-US" altLang="en-US" sz="1600">
                  <a:latin typeface="Times New Roman" panose="02020603050405020304" pitchFamily="18" charset="0"/>
                  <a:cs typeface="Times New Roman" panose="02020603050405020304" pitchFamily="18" charset="0"/>
                </a:rPr>
                <a:t>: How does your product or service alleviate the pains identified in the customer profile?</a:t>
              </a:r>
              <a:endParaRPr lang="en-US" altLang="en-US" sz="1600"/>
            </a:p>
            <a:p>
              <a:r>
                <a:rPr lang="en-US" altLang="en-US" sz="1600" i="1">
                  <a:latin typeface="Times New Roman" panose="02020603050405020304" pitchFamily="18" charset="0"/>
                  <a:cs typeface="Times New Roman" panose="02020603050405020304" pitchFamily="18" charset="0"/>
                </a:rPr>
                <a:t>Example</a:t>
              </a:r>
              <a:r>
                <a:rPr lang="en-US" altLang="en-US" sz="1600">
                  <a:latin typeface="Times New Roman" panose="02020603050405020304" pitchFamily="18" charset="0"/>
                  <a:cs typeface="Times New Roman" panose="02020603050405020304" pitchFamily="18" charset="0"/>
                </a:rPr>
                <a:t>: Affordable pricing strategies, high-quality materials, and accessible product lines.</a:t>
              </a:r>
              <a:endParaRPr lang="en-US" altLang="en-US"/>
            </a:p>
          </p:txBody>
        </p:sp>
        <p:cxnSp>
          <p:nvCxnSpPr>
            <p:cNvPr id="36" name="Straight Connector 40">
              <a:extLst>
                <a:ext uri="{FF2B5EF4-FFF2-40B4-BE49-F238E27FC236}">
                  <a16:creationId xmlns:a16="http://schemas.microsoft.com/office/drawing/2014/main" id="{1E5BF8DC-3A1D-766C-EC15-90B1A525884F}"/>
                </a:ext>
              </a:extLst>
            </p:cNvPr>
            <p:cNvCxnSpPr>
              <a:cxnSpLocks noChangeShapeType="1"/>
            </p:cNvCxnSpPr>
            <p:nvPr/>
          </p:nvCxnSpPr>
          <p:spPr bwMode="auto">
            <a:xfrm flipH="1">
              <a:off x="5540299" y="2874273"/>
              <a:ext cx="81038" cy="0"/>
            </a:xfrm>
            <a:prstGeom prst="line">
              <a:avLst/>
            </a:prstGeom>
            <a:noFill/>
            <a:ln w="19050">
              <a:solidFill>
                <a:srgbClr val="70AD47"/>
              </a:solidFill>
              <a:round/>
              <a:headEnd/>
              <a:tailEnd/>
            </a:ln>
            <a:extLst>
              <a:ext uri="{909E8E84-426E-40DD-AFC4-6F175D3DCCD1}">
                <a14:hiddenFill xmlns:a14="http://schemas.microsoft.com/office/drawing/2010/main">
                  <a:noFill/>
                </a14:hiddenFill>
              </a:ext>
            </a:extLst>
          </p:spPr>
        </p:cxnSp>
        <p:cxnSp>
          <p:nvCxnSpPr>
            <p:cNvPr id="37" name="Straight Connector 41">
              <a:extLst>
                <a:ext uri="{FF2B5EF4-FFF2-40B4-BE49-F238E27FC236}">
                  <a16:creationId xmlns:a16="http://schemas.microsoft.com/office/drawing/2014/main" id="{A3346894-7311-5D59-30CD-324A79401FCD}"/>
                </a:ext>
              </a:extLst>
            </p:cNvPr>
            <p:cNvCxnSpPr>
              <a:cxnSpLocks noChangeShapeType="1"/>
            </p:cNvCxnSpPr>
            <p:nvPr/>
          </p:nvCxnSpPr>
          <p:spPr bwMode="auto">
            <a:xfrm flipV="1">
              <a:off x="4186312" y="2155998"/>
              <a:ext cx="0" cy="2031129"/>
            </a:xfrm>
            <a:prstGeom prst="line">
              <a:avLst/>
            </a:prstGeom>
            <a:noFill/>
            <a:ln w="19050">
              <a:solidFill>
                <a:srgbClr val="70AD47"/>
              </a:solidFill>
              <a:round/>
              <a:headEnd/>
              <a:tailEnd/>
            </a:ln>
            <a:extLst>
              <a:ext uri="{909E8E84-426E-40DD-AFC4-6F175D3DCCD1}">
                <a14:hiddenFill xmlns:a14="http://schemas.microsoft.com/office/drawing/2010/main">
                  <a:noFill/>
                </a14:hiddenFill>
              </a:ext>
            </a:extLst>
          </p:spPr>
        </p:cxnSp>
        <p:cxnSp>
          <p:nvCxnSpPr>
            <p:cNvPr id="38" name="Straight Connector 42">
              <a:extLst>
                <a:ext uri="{FF2B5EF4-FFF2-40B4-BE49-F238E27FC236}">
                  <a16:creationId xmlns:a16="http://schemas.microsoft.com/office/drawing/2014/main" id="{7B914D60-4194-089E-225A-9F9B84706CB5}"/>
                </a:ext>
              </a:extLst>
            </p:cNvPr>
            <p:cNvCxnSpPr>
              <a:cxnSpLocks noChangeShapeType="1"/>
            </p:cNvCxnSpPr>
            <p:nvPr/>
          </p:nvCxnSpPr>
          <p:spPr bwMode="auto">
            <a:xfrm flipV="1">
              <a:off x="9111794" y="1042598"/>
              <a:ext cx="0" cy="1113401"/>
            </a:xfrm>
            <a:prstGeom prst="line">
              <a:avLst/>
            </a:prstGeom>
            <a:noFill/>
            <a:ln w="19050">
              <a:solidFill>
                <a:srgbClr val="FFC000"/>
              </a:solidFill>
              <a:round/>
              <a:headEnd/>
              <a:tailEnd/>
            </a:ln>
            <a:extLst>
              <a:ext uri="{909E8E84-426E-40DD-AFC4-6F175D3DCCD1}">
                <a14:hiddenFill xmlns:a14="http://schemas.microsoft.com/office/drawing/2010/main">
                  <a:noFill/>
                </a14:hiddenFill>
              </a:ext>
            </a:extLst>
          </p:spPr>
        </p:cxnSp>
        <p:cxnSp>
          <p:nvCxnSpPr>
            <p:cNvPr id="39" name="Straight Connector 43">
              <a:extLst>
                <a:ext uri="{FF2B5EF4-FFF2-40B4-BE49-F238E27FC236}">
                  <a16:creationId xmlns:a16="http://schemas.microsoft.com/office/drawing/2014/main" id="{3355B3BC-0258-D339-E9FA-E5F53E03A024}"/>
                </a:ext>
              </a:extLst>
            </p:cNvPr>
            <p:cNvCxnSpPr>
              <a:cxnSpLocks noChangeShapeType="1"/>
            </p:cNvCxnSpPr>
            <p:nvPr/>
          </p:nvCxnSpPr>
          <p:spPr bwMode="auto">
            <a:xfrm flipH="1">
              <a:off x="9102444" y="1060737"/>
              <a:ext cx="1469631" cy="2003"/>
            </a:xfrm>
            <a:prstGeom prst="line">
              <a:avLst/>
            </a:prstGeom>
            <a:noFill/>
            <a:ln w="19050">
              <a:solidFill>
                <a:srgbClr val="FFC000"/>
              </a:solidFill>
              <a:round/>
              <a:headEnd/>
              <a:tailEnd/>
            </a:ln>
            <a:extLst>
              <a:ext uri="{909E8E84-426E-40DD-AFC4-6F175D3DCCD1}">
                <a14:hiddenFill xmlns:a14="http://schemas.microsoft.com/office/drawing/2010/main">
                  <a:noFill/>
                </a14:hiddenFill>
              </a:ext>
            </a:extLst>
          </p:spPr>
        </p:cxnSp>
        <p:sp>
          <p:nvSpPr>
            <p:cNvPr id="40" name="TextBox 44">
              <a:extLst>
                <a:ext uri="{FF2B5EF4-FFF2-40B4-BE49-F238E27FC236}">
                  <a16:creationId xmlns:a16="http://schemas.microsoft.com/office/drawing/2014/main" id="{5FCBA6B1-8C1C-543F-790F-72E5E91F5661}"/>
                </a:ext>
              </a:extLst>
            </p:cNvPr>
            <p:cNvSpPr>
              <a:spLocks/>
            </p:cNvSpPr>
            <p:nvPr/>
          </p:nvSpPr>
          <p:spPr bwMode="auto">
            <a:xfrm>
              <a:off x="10609554" y="0"/>
              <a:ext cx="4255056" cy="1989179"/>
            </a:xfrm>
            <a:prstGeom prst="rect">
              <a:avLst/>
            </a:prstGeom>
            <a:noFill/>
            <a:ln w="9525">
              <a:solidFill>
                <a:srgbClr val="767171"/>
              </a:solidFill>
              <a:miter lim="800000"/>
              <a:headEnd/>
              <a:tailEnd/>
            </a:ln>
            <a:extLst>
              <a:ext uri="{909E8E84-426E-40DD-AFC4-6F175D3DCCD1}">
                <a14:hiddenFill xmlns:a14="http://schemas.microsoft.com/office/drawing/2010/main">
                  <a:solidFill>
                    <a:srgbClr val="FFFFFF"/>
                  </a:solidFill>
                </a14:hiddenFill>
              </a:ext>
            </a:extLst>
          </p:spPr>
          <p:txBody>
            <a:bodyPr lIns="68580" tIns="34290" rIns="68580" bIns="34290">
              <a:spAutoFit/>
            </a:bodyPr>
            <a:lstStyle>
              <a:lvl1pPr eaLnBrk="0" hangingPunct="0">
                <a:defRPr>
                  <a:solidFill>
                    <a:srgbClr val="000000"/>
                  </a:solidFill>
                  <a:latin typeface="Arial" panose="020B0604020202020204" pitchFamily="34" charset="0"/>
                </a:defRPr>
              </a:lvl1pPr>
              <a:lvl2pPr eaLnBrk="0" hangingPunct="0">
                <a:defRPr>
                  <a:solidFill>
                    <a:srgbClr val="000000"/>
                  </a:solidFill>
                  <a:latin typeface="Arial" panose="020B0604020202020204" pitchFamily="34" charset="0"/>
                </a:defRPr>
              </a:lvl2pPr>
              <a:lvl3pPr eaLnBrk="0" hangingPunct="0">
                <a:defRPr>
                  <a:solidFill>
                    <a:srgbClr val="000000"/>
                  </a:solidFill>
                  <a:latin typeface="Arial" panose="020B0604020202020204" pitchFamily="34" charset="0"/>
                </a:defRPr>
              </a:lvl3pPr>
              <a:lvl4pPr eaLnBrk="0" hangingPunct="0">
                <a:defRPr>
                  <a:solidFill>
                    <a:srgbClr val="000000"/>
                  </a:solidFill>
                  <a:latin typeface="Arial" panose="020B0604020202020204" pitchFamily="34" charset="0"/>
                </a:defRPr>
              </a:lvl4pPr>
              <a:lvl5pPr eaLnBrk="0" hangingPunct="0">
                <a:defRPr>
                  <a:solidFill>
                    <a:srgbClr val="000000"/>
                  </a:solidFill>
                  <a:latin typeface="Arial" panose="020B0604020202020204" pitchFamily="34" charset="0"/>
                </a:defRPr>
              </a:lvl5pPr>
              <a:lvl6pPr eaLnBrk="0" fontAlgn="base" hangingPunct="0">
                <a:spcBef>
                  <a:spcPct val="0"/>
                </a:spcBef>
                <a:spcAft>
                  <a:spcPct val="0"/>
                </a:spcAft>
                <a:defRPr>
                  <a:solidFill>
                    <a:srgbClr val="000000"/>
                  </a:solidFill>
                  <a:latin typeface="Arial" panose="020B0604020202020204" pitchFamily="34" charset="0"/>
                </a:defRPr>
              </a:lvl6pPr>
              <a:lvl7pPr eaLnBrk="0" fontAlgn="base" hangingPunct="0">
                <a:spcBef>
                  <a:spcPct val="0"/>
                </a:spcBef>
                <a:spcAft>
                  <a:spcPct val="0"/>
                </a:spcAft>
                <a:defRPr>
                  <a:solidFill>
                    <a:srgbClr val="000000"/>
                  </a:solidFill>
                  <a:latin typeface="Arial" panose="020B0604020202020204" pitchFamily="34" charset="0"/>
                </a:defRPr>
              </a:lvl7pPr>
              <a:lvl8pPr eaLnBrk="0" fontAlgn="base" hangingPunct="0">
                <a:spcBef>
                  <a:spcPct val="0"/>
                </a:spcBef>
                <a:spcAft>
                  <a:spcPct val="0"/>
                </a:spcAft>
                <a:defRPr>
                  <a:solidFill>
                    <a:srgbClr val="000000"/>
                  </a:solidFill>
                  <a:latin typeface="Arial" panose="020B0604020202020204" pitchFamily="34" charset="0"/>
                </a:defRPr>
              </a:lvl8pPr>
              <a:lvl9pPr eaLnBrk="0" fontAlgn="base" hangingPunct="0">
                <a:spcBef>
                  <a:spcPct val="0"/>
                </a:spcBef>
                <a:spcAft>
                  <a:spcPct val="0"/>
                </a:spcAft>
                <a:defRPr>
                  <a:solidFill>
                    <a:srgbClr val="000000"/>
                  </a:solidFill>
                  <a:latin typeface="Arial" panose="020B0604020202020204" pitchFamily="34" charset="0"/>
                </a:defRPr>
              </a:lvl9pPr>
            </a:lstStyle>
            <a:p>
              <a:r>
                <a:rPr lang="en-US" altLang="en-US" sz="1400" b="1" dirty="0">
                  <a:solidFill>
                    <a:srgbClr val="808080"/>
                  </a:solidFill>
                  <a:cs typeface="Arial" panose="020B0604020202020204" pitchFamily="34" charset="0"/>
                </a:rPr>
                <a:t>I would LOVE it if: </a:t>
              </a:r>
            </a:p>
            <a:p>
              <a:r>
                <a:rPr lang="en-US" altLang="en-US" sz="1600" b="1" dirty="0">
                  <a:latin typeface="Times New Roman" panose="02020603050405020304" pitchFamily="18" charset="0"/>
                  <a:cs typeface="Times New Roman" panose="02020603050405020304" pitchFamily="18" charset="0"/>
                </a:rPr>
                <a:t>Gains</a:t>
              </a:r>
              <a:r>
                <a:rPr lang="en-US" altLang="en-US" sz="1600" dirty="0">
                  <a:latin typeface="Times New Roman" panose="02020603050405020304" pitchFamily="18" charset="0"/>
                  <a:cs typeface="Times New Roman" panose="02020603050405020304" pitchFamily="18" charset="0"/>
                </a:rPr>
                <a:t>: What benefits or positive outcomes do customers seek? These can include functional gains, social benefits, or emotional rewards.</a:t>
              </a:r>
              <a:endParaRPr lang="en-US" altLang="en-US" sz="1600" dirty="0"/>
            </a:p>
            <a:p>
              <a:r>
                <a:rPr lang="en-US" altLang="en-US" sz="1600" i="1" dirty="0">
                  <a:latin typeface="Times New Roman" panose="02020603050405020304" pitchFamily="18" charset="0"/>
                  <a:cs typeface="Times New Roman" panose="02020603050405020304" pitchFamily="18" charset="0"/>
                </a:rPr>
                <a:t>Example</a:t>
              </a:r>
              <a:r>
                <a:rPr lang="en-US" altLang="en-US" sz="1600" dirty="0">
                  <a:latin typeface="Times New Roman" panose="02020603050405020304" pitchFamily="18" charset="0"/>
                  <a:cs typeface="Times New Roman" panose="02020603050405020304" pitchFamily="18" charset="0"/>
                </a:rPr>
                <a:t>: Feeling good about contributing to environmental sustainability, receivin</a:t>
              </a:r>
              <a:r>
                <a:rPr lang="en-US" altLang="en-US" sz="1200" dirty="0">
                  <a:latin typeface="Times New Roman" panose="02020603050405020304" pitchFamily="18" charset="0"/>
                  <a:cs typeface="Times New Roman" panose="02020603050405020304" pitchFamily="18" charset="0"/>
                </a:rPr>
                <a:t>g </a:t>
              </a:r>
              <a:r>
                <a:rPr lang="en-US" altLang="en-US" sz="1600" dirty="0">
                  <a:latin typeface="Times New Roman" panose="02020603050405020304" pitchFamily="18" charset="0"/>
                  <a:cs typeface="Times New Roman" panose="02020603050405020304" pitchFamily="18" charset="0"/>
                </a:rPr>
                <a:t>compliments on stylish clothing, or feeling part of a community.</a:t>
              </a:r>
              <a:endParaRPr lang="en-US" altLang="en-US" sz="1600" dirty="0"/>
            </a:p>
          </p:txBody>
        </p:sp>
        <p:cxnSp>
          <p:nvCxnSpPr>
            <p:cNvPr id="41" name="Straight Connector 45">
              <a:extLst>
                <a:ext uri="{FF2B5EF4-FFF2-40B4-BE49-F238E27FC236}">
                  <a16:creationId xmlns:a16="http://schemas.microsoft.com/office/drawing/2014/main" id="{B9EF773D-4CBB-1FE4-E196-5BB18609CA8C}"/>
                </a:ext>
              </a:extLst>
            </p:cNvPr>
            <p:cNvCxnSpPr>
              <a:cxnSpLocks noChangeShapeType="1"/>
            </p:cNvCxnSpPr>
            <p:nvPr/>
          </p:nvCxnSpPr>
          <p:spPr bwMode="auto">
            <a:xfrm>
              <a:off x="10612378" y="3061644"/>
              <a:ext cx="333623" cy="4893"/>
            </a:xfrm>
            <a:prstGeom prst="line">
              <a:avLst/>
            </a:prstGeom>
            <a:noFill/>
            <a:ln w="6350">
              <a:solidFill>
                <a:srgbClr val="ED7D31"/>
              </a:solidFill>
              <a:round/>
              <a:headEnd/>
              <a:tailEnd/>
            </a:ln>
            <a:extLst>
              <a:ext uri="{909E8E84-426E-40DD-AFC4-6F175D3DCCD1}">
                <a14:hiddenFill xmlns:a14="http://schemas.microsoft.com/office/drawing/2010/main">
                  <a:noFill/>
                </a14:hiddenFill>
              </a:ext>
            </a:extLst>
          </p:spPr>
        </p:cxnSp>
        <p:cxnSp>
          <p:nvCxnSpPr>
            <p:cNvPr id="42" name="Straight Connector 46">
              <a:extLst>
                <a:ext uri="{FF2B5EF4-FFF2-40B4-BE49-F238E27FC236}">
                  <a16:creationId xmlns:a16="http://schemas.microsoft.com/office/drawing/2014/main" id="{26A9EB58-C037-21C0-AEFA-FF4E0ACD33FD}"/>
                </a:ext>
              </a:extLst>
            </p:cNvPr>
            <p:cNvCxnSpPr>
              <a:cxnSpLocks noChangeShapeType="1"/>
            </p:cNvCxnSpPr>
            <p:nvPr/>
          </p:nvCxnSpPr>
          <p:spPr bwMode="auto">
            <a:xfrm flipH="1" flipV="1">
              <a:off x="10919003" y="2156000"/>
              <a:ext cx="17812" cy="1859338"/>
            </a:xfrm>
            <a:prstGeom prst="line">
              <a:avLst/>
            </a:prstGeom>
            <a:noFill/>
            <a:ln w="6350">
              <a:solidFill>
                <a:srgbClr val="ED7D31"/>
              </a:solidFill>
              <a:round/>
              <a:headEnd/>
              <a:tailEnd/>
            </a:ln>
            <a:extLst>
              <a:ext uri="{909E8E84-426E-40DD-AFC4-6F175D3DCCD1}">
                <a14:hiddenFill xmlns:a14="http://schemas.microsoft.com/office/drawing/2010/main">
                  <a:noFill/>
                </a14:hiddenFill>
              </a:ext>
            </a:extLst>
          </p:spPr>
        </p:cxnSp>
        <p:cxnSp>
          <p:nvCxnSpPr>
            <p:cNvPr id="43" name="Straight Connector 47">
              <a:extLst>
                <a:ext uri="{FF2B5EF4-FFF2-40B4-BE49-F238E27FC236}">
                  <a16:creationId xmlns:a16="http://schemas.microsoft.com/office/drawing/2014/main" id="{08B9FD58-F53D-6313-0B7C-55B4F5E21FF9}"/>
                </a:ext>
              </a:extLst>
            </p:cNvPr>
            <p:cNvCxnSpPr>
              <a:cxnSpLocks noChangeShapeType="1"/>
            </p:cNvCxnSpPr>
            <p:nvPr/>
          </p:nvCxnSpPr>
          <p:spPr bwMode="auto">
            <a:xfrm flipV="1">
              <a:off x="9102442" y="4258874"/>
              <a:ext cx="2" cy="661495"/>
            </a:xfrm>
            <a:prstGeom prst="line">
              <a:avLst/>
            </a:prstGeom>
            <a:noFill/>
            <a:ln w="19050">
              <a:solidFill>
                <a:srgbClr val="FFC000"/>
              </a:solidFill>
              <a:round/>
              <a:headEnd/>
              <a:tailEnd/>
            </a:ln>
            <a:extLst>
              <a:ext uri="{909E8E84-426E-40DD-AFC4-6F175D3DCCD1}">
                <a14:hiddenFill xmlns:a14="http://schemas.microsoft.com/office/drawing/2010/main">
                  <a:noFill/>
                </a14:hiddenFill>
              </a:ext>
            </a:extLst>
          </p:spPr>
        </p:cxnSp>
        <p:cxnSp>
          <p:nvCxnSpPr>
            <p:cNvPr id="44" name="Straight Connector 48">
              <a:extLst>
                <a:ext uri="{FF2B5EF4-FFF2-40B4-BE49-F238E27FC236}">
                  <a16:creationId xmlns:a16="http://schemas.microsoft.com/office/drawing/2014/main" id="{47080574-01C4-55F5-4E7D-A042E78D301A}"/>
                </a:ext>
              </a:extLst>
            </p:cNvPr>
            <p:cNvCxnSpPr>
              <a:cxnSpLocks noChangeShapeType="1"/>
            </p:cNvCxnSpPr>
            <p:nvPr/>
          </p:nvCxnSpPr>
          <p:spPr bwMode="auto">
            <a:xfrm flipH="1" flipV="1">
              <a:off x="9102444" y="4920370"/>
              <a:ext cx="1178126" cy="54"/>
            </a:xfrm>
            <a:prstGeom prst="line">
              <a:avLst/>
            </a:prstGeom>
            <a:noFill/>
            <a:ln w="19050">
              <a:solidFill>
                <a:srgbClr val="FFC000"/>
              </a:solidFill>
              <a:round/>
              <a:headEnd/>
              <a:tailEnd/>
            </a:ln>
            <a:extLst>
              <a:ext uri="{909E8E84-426E-40DD-AFC4-6F175D3DCCD1}">
                <a14:hiddenFill xmlns:a14="http://schemas.microsoft.com/office/drawing/2010/main">
                  <a:noFill/>
                </a14:hiddenFill>
              </a:ext>
            </a:extLst>
          </p:spPr>
        </p:cxnSp>
        <p:sp>
          <p:nvSpPr>
            <p:cNvPr id="45" name="TextBox 49">
              <a:extLst>
                <a:ext uri="{FF2B5EF4-FFF2-40B4-BE49-F238E27FC236}">
                  <a16:creationId xmlns:a16="http://schemas.microsoft.com/office/drawing/2014/main" id="{00ACBC9D-6CDA-52DA-120D-569E00C8476C}"/>
                </a:ext>
              </a:extLst>
            </p:cNvPr>
            <p:cNvSpPr>
              <a:spLocks/>
            </p:cNvSpPr>
            <p:nvPr/>
          </p:nvSpPr>
          <p:spPr bwMode="auto">
            <a:xfrm>
              <a:off x="10280571" y="4266444"/>
              <a:ext cx="4546200" cy="1501499"/>
            </a:xfrm>
            <a:prstGeom prst="rect">
              <a:avLst/>
            </a:prstGeom>
            <a:noFill/>
            <a:ln w="9525">
              <a:solidFill>
                <a:srgbClr val="767171"/>
              </a:solidFill>
              <a:miter lim="800000"/>
              <a:headEnd/>
              <a:tailEnd/>
            </a:ln>
            <a:extLst>
              <a:ext uri="{909E8E84-426E-40DD-AFC4-6F175D3DCCD1}">
                <a14:hiddenFill xmlns:a14="http://schemas.microsoft.com/office/drawing/2010/main">
                  <a:solidFill>
                    <a:srgbClr val="FFFFFF"/>
                  </a:solidFill>
                </a14:hiddenFill>
              </a:ext>
            </a:extLst>
          </p:spPr>
          <p:txBody>
            <a:bodyPr lIns="68580" tIns="34290" rIns="68580" bIns="34290">
              <a:spAutoFit/>
            </a:bodyPr>
            <a:lstStyle>
              <a:lvl1pPr eaLnBrk="0" hangingPunct="0">
                <a:defRPr>
                  <a:solidFill>
                    <a:srgbClr val="000000"/>
                  </a:solidFill>
                  <a:latin typeface="Arial" panose="020B0604020202020204" pitchFamily="34" charset="0"/>
                </a:defRPr>
              </a:lvl1pPr>
              <a:lvl2pPr eaLnBrk="0" hangingPunct="0">
                <a:defRPr>
                  <a:solidFill>
                    <a:srgbClr val="000000"/>
                  </a:solidFill>
                  <a:latin typeface="Arial" panose="020B0604020202020204" pitchFamily="34" charset="0"/>
                </a:defRPr>
              </a:lvl2pPr>
              <a:lvl3pPr eaLnBrk="0" hangingPunct="0">
                <a:defRPr>
                  <a:solidFill>
                    <a:srgbClr val="000000"/>
                  </a:solidFill>
                  <a:latin typeface="Arial" panose="020B0604020202020204" pitchFamily="34" charset="0"/>
                </a:defRPr>
              </a:lvl3pPr>
              <a:lvl4pPr eaLnBrk="0" hangingPunct="0">
                <a:defRPr>
                  <a:solidFill>
                    <a:srgbClr val="000000"/>
                  </a:solidFill>
                  <a:latin typeface="Arial" panose="020B0604020202020204" pitchFamily="34" charset="0"/>
                </a:defRPr>
              </a:lvl4pPr>
              <a:lvl5pPr eaLnBrk="0" hangingPunct="0">
                <a:defRPr>
                  <a:solidFill>
                    <a:srgbClr val="000000"/>
                  </a:solidFill>
                  <a:latin typeface="Arial" panose="020B0604020202020204" pitchFamily="34" charset="0"/>
                </a:defRPr>
              </a:lvl5pPr>
              <a:lvl6pPr eaLnBrk="0" fontAlgn="base" hangingPunct="0">
                <a:spcBef>
                  <a:spcPct val="0"/>
                </a:spcBef>
                <a:spcAft>
                  <a:spcPct val="0"/>
                </a:spcAft>
                <a:defRPr>
                  <a:solidFill>
                    <a:srgbClr val="000000"/>
                  </a:solidFill>
                  <a:latin typeface="Arial" panose="020B0604020202020204" pitchFamily="34" charset="0"/>
                </a:defRPr>
              </a:lvl6pPr>
              <a:lvl7pPr eaLnBrk="0" fontAlgn="base" hangingPunct="0">
                <a:spcBef>
                  <a:spcPct val="0"/>
                </a:spcBef>
                <a:spcAft>
                  <a:spcPct val="0"/>
                </a:spcAft>
                <a:defRPr>
                  <a:solidFill>
                    <a:srgbClr val="000000"/>
                  </a:solidFill>
                  <a:latin typeface="Arial" panose="020B0604020202020204" pitchFamily="34" charset="0"/>
                </a:defRPr>
              </a:lvl7pPr>
              <a:lvl8pPr eaLnBrk="0" fontAlgn="base" hangingPunct="0">
                <a:spcBef>
                  <a:spcPct val="0"/>
                </a:spcBef>
                <a:spcAft>
                  <a:spcPct val="0"/>
                </a:spcAft>
                <a:defRPr>
                  <a:solidFill>
                    <a:srgbClr val="000000"/>
                  </a:solidFill>
                  <a:latin typeface="Arial" panose="020B0604020202020204" pitchFamily="34" charset="0"/>
                </a:defRPr>
              </a:lvl8pPr>
              <a:lvl9pPr eaLnBrk="0" fontAlgn="base" hangingPunct="0">
                <a:spcBef>
                  <a:spcPct val="0"/>
                </a:spcBef>
                <a:spcAft>
                  <a:spcPct val="0"/>
                </a:spcAft>
                <a:defRPr>
                  <a:solidFill>
                    <a:srgbClr val="000000"/>
                  </a:solidFill>
                  <a:latin typeface="Arial" panose="020B0604020202020204" pitchFamily="34" charset="0"/>
                </a:defRPr>
              </a:lvl9pPr>
            </a:lstStyle>
            <a:p>
              <a:r>
                <a:rPr lang="en-US" altLang="en-US" sz="1400">
                  <a:solidFill>
                    <a:srgbClr val="808080"/>
                  </a:solidFill>
                  <a:cs typeface="Arial" panose="020B0604020202020204" pitchFamily="34" charset="0"/>
                </a:rPr>
                <a:t>I would </a:t>
              </a:r>
              <a:r>
                <a:rPr lang="en-US" altLang="en-US" sz="1400" b="1">
                  <a:solidFill>
                    <a:srgbClr val="808080"/>
                  </a:solidFill>
                  <a:cs typeface="Arial" panose="020B0604020202020204" pitchFamily="34" charset="0"/>
                </a:rPr>
                <a:t>HATE</a:t>
              </a:r>
              <a:r>
                <a:rPr lang="en-US" altLang="en-US" sz="1400">
                  <a:solidFill>
                    <a:srgbClr val="808080"/>
                  </a:solidFill>
                  <a:cs typeface="Arial" panose="020B0604020202020204" pitchFamily="34" charset="0"/>
                </a:rPr>
                <a:t> it if: </a:t>
              </a:r>
            </a:p>
            <a:p>
              <a:r>
                <a:rPr lang="en-US" altLang="en-US" sz="1600" b="1">
                  <a:latin typeface="Times New Roman" panose="02020603050405020304" pitchFamily="18" charset="0"/>
                  <a:cs typeface="Times New Roman" panose="02020603050405020304" pitchFamily="18" charset="0"/>
                </a:rPr>
                <a:t>Pains</a:t>
              </a:r>
              <a:r>
                <a:rPr lang="en-US" altLang="en-US" sz="1600">
                  <a:latin typeface="Times New Roman" panose="02020603050405020304" pitchFamily="18" charset="0"/>
                  <a:cs typeface="Times New Roman" panose="02020603050405020304" pitchFamily="18" charset="0"/>
                </a:rPr>
                <a:t>: What are the obstacles or negative experiences customers face while trying to complete their jobs? These include frustrations, obstacles, or risks.</a:t>
              </a:r>
              <a:endParaRPr lang="en-US" altLang="en-US" sz="1600"/>
            </a:p>
            <a:p>
              <a:r>
                <a:rPr lang="en-US" altLang="en-US" sz="1600" i="1">
                  <a:latin typeface="Times New Roman" panose="02020603050405020304" pitchFamily="18" charset="0"/>
                  <a:cs typeface="Times New Roman" panose="02020603050405020304" pitchFamily="18" charset="0"/>
                </a:rPr>
                <a:t>Example</a:t>
              </a:r>
              <a:r>
                <a:rPr lang="en-US" altLang="en-US" sz="1600">
                  <a:latin typeface="Times New Roman" panose="02020603050405020304" pitchFamily="18" charset="0"/>
                  <a:cs typeface="Times New Roman" panose="02020603050405020304" pitchFamily="18" charset="0"/>
                </a:rPr>
                <a:t>: High cost of sustainable clothing, lack of availability, or poor quality.</a:t>
              </a:r>
              <a:endParaRPr lang="en-US" altLang="en-US"/>
            </a:p>
          </p:txBody>
        </p:sp>
        <p:sp>
          <p:nvSpPr>
            <p:cNvPr id="46" name="TextBox 50">
              <a:extLst>
                <a:ext uri="{FF2B5EF4-FFF2-40B4-BE49-F238E27FC236}">
                  <a16:creationId xmlns:a16="http://schemas.microsoft.com/office/drawing/2014/main" id="{6F806AFC-F192-6399-0752-445838CE93F6}"/>
                </a:ext>
              </a:extLst>
            </p:cNvPr>
            <p:cNvSpPr>
              <a:spLocks/>
            </p:cNvSpPr>
            <p:nvPr/>
          </p:nvSpPr>
          <p:spPr bwMode="auto">
            <a:xfrm>
              <a:off x="11048203" y="2092031"/>
              <a:ext cx="3779289" cy="1745339"/>
            </a:xfrm>
            <a:prstGeom prst="rect">
              <a:avLst/>
            </a:prstGeom>
            <a:noFill/>
            <a:ln w="9525">
              <a:solidFill>
                <a:srgbClr val="767171"/>
              </a:solidFill>
              <a:miter lim="800000"/>
              <a:headEnd/>
              <a:tailEnd/>
            </a:ln>
            <a:extLst>
              <a:ext uri="{909E8E84-426E-40DD-AFC4-6F175D3DCCD1}">
                <a14:hiddenFill xmlns:a14="http://schemas.microsoft.com/office/drawing/2010/main">
                  <a:solidFill>
                    <a:srgbClr val="FFFFFF"/>
                  </a:solidFill>
                </a14:hiddenFill>
              </a:ext>
            </a:extLst>
          </p:spPr>
          <p:txBody>
            <a:bodyPr lIns="68580" tIns="34290" rIns="68580" bIns="34290">
              <a:spAutoFit/>
            </a:bodyPr>
            <a:lstStyle>
              <a:lvl1pPr eaLnBrk="0" hangingPunct="0">
                <a:defRPr>
                  <a:solidFill>
                    <a:srgbClr val="000000"/>
                  </a:solidFill>
                  <a:latin typeface="Arial" panose="020B0604020202020204" pitchFamily="34" charset="0"/>
                </a:defRPr>
              </a:lvl1pPr>
              <a:lvl2pPr eaLnBrk="0" hangingPunct="0">
                <a:defRPr>
                  <a:solidFill>
                    <a:srgbClr val="000000"/>
                  </a:solidFill>
                  <a:latin typeface="Arial" panose="020B0604020202020204" pitchFamily="34" charset="0"/>
                </a:defRPr>
              </a:lvl2pPr>
              <a:lvl3pPr eaLnBrk="0" hangingPunct="0">
                <a:defRPr>
                  <a:solidFill>
                    <a:srgbClr val="000000"/>
                  </a:solidFill>
                  <a:latin typeface="Arial" panose="020B0604020202020204" pitchFamily="34" charset="0"/>
                </a:defRPr>
              </a:lvl3pPr>
              <a:lvl4pPr eaLnBrk="0" hangingPunct="0">
                <a:defRPr>
                  <a:solidFill>
                    <a:srgbClr val="000000"/>
                  </a:solidFill>
                  <a:latin typeface="Arial" panose="020B0604020202020204" pitchFamily="34" charset="0"/>
                </a:defRPr>
              </a:lvl4pPr>
              <a:lvl5pPr eaLnBrk="0" hangingPunct="0">
                <a:defRPr>
                  <a:solidFill>
                    <a:srgbClr val="000000"/>
                  </a:solidFill>
                  <a:latin typeface="Arial" panose="020B0604020202020204" pitchFamily="34" charset="0"/>
                </a:defRPr>
              </a:lvl5pPr>
              <a:lvl6pPr eaLnBrk="0" fontAlgn="base" hangingPunct="0">
                <a:spcBef>
                  <a:spcPct val="0"/>
                </a:spcBef>
                <a:spcAft>
                  <a:spcPct val="0"/>
                </a:spcAft>
                <a:defRPr>
                  <a:solidFill>
                    <a:srgbClr val="000000"/>
                  </a:solidFill>
                  <a:latin typeface="Arial" panose="020B0604020202020204" pitchFamily="34" charset="0"/>
                </a:defRPr>
              </a:lvl6pPr>
              <a:lvl7pPr eaLnBrk="0" fontAlgn="base" hangingPunct="0">
                <a:spcBef>
                  <a:spcPct val="0"/>
                </a:spcBef>
                <a:spcAft>
                  <a:spcPct val="0"/>
                </a:spcAft>
                <a:defRPr>
                  <a:solidFill>
                    <a:srgbClr val="000000"/>
                  </a:solidFill>
                  <a:latin typeface="Arial" panose="020B0604020202020204" pitchFamily="34" charset="0"/>
                </a:defRPr>
              </a:lvl7pPr>
              <a:lvl8pPr eaLnBrk="0" fontAlgn="base" hangingPunct="0">
                <a:spcBef>
                  <a:spcPct val="0"/>
                </a:spcBef>
                <a:spcAft>
                  <a:spcPct val="0"/>
                </a:spcAft>
                <a:defRPr>
                  <a:solidFill>
                    <a:srgbClr val="000000"/>
                  </a:solidFill>
                  <a:latin typeface="Arial" panose="020B0604020202020204" pitchFamily="34" charset="0"/>
                </a:defRPr>
              </a:lvl8pPr>
              <a:lvl9pPr eaLnBrk="0" fontAlgn="base" hangingPunct="0">
                <a:spcBef>
                  <a:spcPct val="0"/>
                </a:spcBef>
                <a:spcAft>
                  <a:spcPct val="0"/>
                </a:spcAft>
                <a:defRPr>
                  <a:solidFill>
                    <a:srgbClr val="000000"/>
                  </a:solidFill>
                  <a:latin typeface="Arial" panose="020B0604020202020204" pitchFamily="34" charset="0"/>
                </a:defRPr>
              </a:lvl9pPr>
            </a:lstStyle>
            <a:p>
              <a:r>
                <a:rPr lang="en-US" altLang="en-US" sz="1400" dirty="0">
                  <a:solidFill>
                    <a:srgbClr val="808080"/>
                  </a:solidFill>
                  <a:cs typeface="Arial" panose="020B0604020202020204" pitchFamily="34" charset="0"/>
                </a:rPr>
                <a:t>I would </a:t>
              </a:r>
              <a:r>
                <a:rPr lang="en-US" altLang="en-US" sz="1400" b="1" dirty="0">
                  <a:solidFill>
                    <a:srgbClr val="808080"/>
                  </a:solidFill>
                  <a:cs typeface="Arial" panose="020B0604020202020204" pitchFamily="34" charset="0"/>
                </a:rPr>
                <a:t>WANT</a:t>
              </a:r>
              <a:r>
                <a:rPr lang="en-US" altLang="en-US" sz="1400" dirty="0">
                  <a:solidFill>
                    <a:srgbClr val="808080"/>
                  </a:solidFill>
                  <a:cs typeface="Arial" panose="020B0604020202020204" pitchFamily="34" charset="0"/>
                </a:rPr>
                <a:t>: </a:t>
              </a:r>
            </a:p>
            <a:p>
              <a:r>
                <a:rPr lang="en-US" altLang="en-US" sz="1600" b="1" dirty="0">
                  <a:latin typeface="Times New Roman" panose="02020603050405020304" pitchFamily="18" charset="0"/>
                  <a:cs typeface="Times New Roman" panose="02020603050405020304" pitchFamily="18" charset="0"/>
                </a:rPr>
                <a:t>Jobs</a:t>
              </a:r>
              <a:r>
                <a:rPr lang="en-US" altLang="en-US" sz="1600" dirty="0">
                  <a:latin typeface="Times New Roman" panose="02020603050405020304" pitchFamily="18" charset="0"/>
                  <a:cs typeface="Times New Roman" panose="02020603050405020304" pitchFamily="18" charset="0"/>
                </a:rPr>
                <a:t>: What tasks or problems are customers trying to accomplish or solve? This could be functional, social, or emotional tasks.</a:t>
              </a:r>
            </a:p>
            <a:p>
              <a:r>
                <a:rPr lang="en-US" altLang="en-US" sz="1600" i="1" dirty="0">
                  <a:latin typeface="Times New Roman" panose="02020603050405020304" pitchFamily="18" charset="0"/>
                  <a:cs typeface="Times New Roman" panose="02020603050405020304" pitchFamily="18" charset="0"/>
                </a:rPr>
                <a:t>Example</a:t>
              </a:r>
              <a:r>
                <a:rPr lang="en-US" altLang="en-US" sz="1600" dirty="0">
                  <a:latin typeface="Times New Roman" panose="02020603050405020304" pitchFamily="18" charset="0"/>
                  <a:cs typeface="Times New Roman" panose="02020603050405020304" pitchFamily="18" charset="0"/>
                </a:rPr>
                <a:t>: For a sustainable clothing brand, a customer job might be finding stylish, eco-friendly clothing that fits their lifestyle.</a:t>
              </a:r>
              <a:endParaRPr lang="en-US" altLang="en-US" dirty="0"/>
            </a:p>
          </p:txBody>
        </p:sp>
        <p:sp>
          <p:nvSpPr>
            <p:cNvPr id="47" name="TextBox 51">
              <a:extLst>
                <a:ext uri="{FF2B5EF4-FFF2-40B4-BE49-F238E27FC236}">
                  <a16:creationId xmlns:a16="http://schemas.microsoft.com/office/drawing/2014/main" id="{5E3C6853-B1FD-F262-57B1-68BFD3C077CA}"/>
                </a:ext>
              </a:extLst>
            </p:cNvPr>
            <p:cNvSpPr>
              <a:spLocks/>
            </p:cNvSpPr>
            <p:nvPr/>
          </p:nvSpPr>
          <p:spPr bwMode="auto">
            <a:xfrm>
              <a:off x="76144" y="2140268"/>
              <a:ext cx="3997393" cy="1737719"/>
            </a:xfrm>
            <a:prstGeom prst="rect">
              <a:avLst/>
            </a:prstGeom>
            <a:noFill/>
            <a:ln w="9525">
              <a:solidFill>
                <a:srgbClr val="76717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rgbClr val="000000"/>
                  </a:solidFill>
                  <a:latin typeface="Arial" panose="020B0604020202020204" pitchFamily="34" charset="0"/>
                </a:defRPr>
              </a:lvl1pPr>
              <a:lvl2pPr eaLnBrk="0" hangingPunct="0">
                <a:defRPr>
                  <a:solidFill>
                    <a:srgbClr val="000000"/>
                  </a:solidFill>
                  <a:latin typeface="Arial" panose="020B0604020202020204" pitchFamily="34" charset="0"/>
                </a:defRPr>
              </a:lvl2pPr>
              <a:lvl3pPr eaLnBrk="0" hangingPunct="0">
                <a:defRPr>
                  <a:solidFill>
                    <a:srgbClr val="000000"/>
                  </a:solidFill>
                  <a:latin typeface="Arial" panose="020B0604020202020204" pitchFamily="34" charset="0"/>
                </a:defRPr>
              </a:lvl3pPr>
              <a:lvl4pPr eaLnBrk="0" hangingPunct="0">
                <a:defRPr>
                  <a:solidFill>
                    <a:srgbClr val="000000"/>
                  </a:solidFill>
                  <a:latin typeface="Arial" panose="020B0604020202020204" pitchFamily="34" charset="0"/>
                </a:defRPr>
              </a:lvl4pPr>
              <a:lvl5pPr eaLnBrk="0" hangingPunct="0">
                <a:defRPr>
                  <a:solidFill>
                    <a:srgbClr val="000000"/>
                  </a:solidFill>
                  <a:latin typeface="Arial" panose="020B0604020202020204" pitchFamily="34" charset="0"/>
                </a:defRPr>
              </a:lvl5pPr>
              <a:lvl6pPr eaLnBrk="0" fontAlgn="base" hangingPunct="0">
                <a:spcBef>
                  <a:spcPct val="0"/>
                </a:spcBef>
                <a:spcAft>
                  <a:spcPct val="0"/>
                </a:spcAft>
                <a:defRPr>
                  <a:solidFill>
                    <a:srgbClr val="000000"/>
                  </a:solidFill>
                  <a:latin typeface="Arial" panose="020B0604020202020204" pitchFamily="34" charset="0"/>
                </a:defRPr>
              </a:lvl6pPr>
              <a:lvl7pPr eaLnBrk="0" fontAlgn="base" hangingPunct="0">
                <a:spcBef>
                  <a:spcPct val="0"/>
                </a:spcBef>
                <a:spcAft>
                  <a:spcPct val="0"/>
                </a:spcAft>
                <a:defRPr>
                  <a:solidFill>
                    <a:srgbClr val="000000"/>
                  </a:solidFill>
                  <a:latin typeface="Arial" panose="020B0604020202020204" pitchFamily="34" charset="0"/>
                </a:defRPr>
              </a:lvl7pPr>
              <a:lvl8pPr eaLnBrk="0" fontAlgn="base" hangingPunct="0">
                <a:spcBef>
                  <a:spcPct val="0"/>
                </a:spcBef>
                <a:spcAft>
                  <a:spcPct val="0"/>
                </a:spcAft>
                <a:defRPr>
                  <a:solidFill>
                    <a:srgbClr val="000000"/>
                  </a:solidFill>
                  <a:latin typeface="Arial" panose="020B0604020202020204" pitchFamily="34" charset="0"/>
                </a:defRPr>
              </a:lvl8pPr>
              <a:lvl9pPr eaLnBrk="0" fontAlgn="base" hangingPunct="0">
                <a:spcBef>
                  <a:spcPct val="0"/>
                </a:spcBef>
                <a:spcAft>
                  <a:spcPct val="0"/>
                </a:spcAft>
                <a:defRPr>
                  <a:solidFill>
                    <a:srgbClr val="000000"/>
                  </a:solidFill>
                  <a:latin typeface="Arial" panose="020B0604020202020204" pitchFamily="34" charset="0"/>
                </a:defRPr>
              </a:lvl9pPr>
            </a:lstStyle>
            <a:p>
              <a:r>
                <a:rPr lang="en-US" altLang="en-US" b="1">
                  <a:latin typeface="Times New Roman" panose="02020603050405020304" pitchFamily="18" charset="0"/>
                  <a:cs typeface="Times New Roman" panose="02020603050405020304" pitchFamily="18" charset="0"/>
                </a:rPr>
                <a:t>Products and Services</a:t>
              </a:r>
              <a:r>
                <a:rPr lang="en-US" altLang="en-US">
                  <a:latin typeface="Times New Roman" panose="02020603050405020304" pitchFamily="18" charset="0"/>
                  <a:cs typeface="Times New Roman" panose="02020603050405020304" pitchFamily="18" charset="0"/>
                </a:rPr>
                <a:t>: What are the key features and offerings of your product or service?</a:t>
              </a:r>
              <a:endParaRPr lang="en-US" altLang="en-US"/>
            </a:p>
            <a:p>
              <a:r>
                <a:rPr lang="en-US" altLang="en-US" i="1">
                  <a:latin typeface="Times New Roman" panose="02020603050405020304" pitchFamily="18" charset="0"/>
                  <a:cs typeface="Times New Roman" panose="02020603050405020304" pitchFamily="18" charset="0"/>
                </a:rPr>
                <a:t>Example</a:t>
              </a:r>
              <a:r>
                <a:rPr lang="en-US" altLang="en-US">
                  <a:latin typeface="Times New Roman" panose="02020603050405020304" pitchFamily="18" charset="0"/>
                  <a:cs typeface="Times New Roman" panose="02020603050405020304" pitchFamily="18" charset="0"/>
                </a:rPr>
                <a:t>: Eco-friendly fabrics, transparent supply chain, and stylish designs.</a:t>
              </a:r>
              <a:endParaRPr lang="en-US" altLang="en-US"/>
            </a:p>
          </p:txBody>
        </p:sp>
        <p:cxnSp>
          <p:nvCxnSpPr>
            <p:cNvPr id="48" name="Straight Connector 52">
              <a:extLst>
                <a:ext uri="{FF2B5EF4-FFF2-40B4-BE49-F238E27FC236}">
                  <a16:creationId xmlns:a16="http://schemas.microsoft.com/office/drawing/2014/main" id="{A7F9199F-50E9-E08F-B159-768422E90AD4}"/>
                </a:ext>
              </a:extLst>
            </p:cNvPr>
            <p:cNvCxnSpPr>
              <a:cxnSpLocks noChangeShapeType="1"/>
            </p:cNvCxnSpPr>
            <p:nvPr/>
          </p:nvCxnSpPr>
          <p:spPr bwMode="auto">
            <a:xfrm flipH="1">
              <a:off x="4186312" y="3155931"/>
              <a:ext cx="203762" cy="0"/>
            </a:xfrm>
            <a:prstGeom prst="line">
              <a:avLst/>
            </a:prstGeom>
            <a:noFill/>
            <a:ln w="19050">
              <a:solidFill>
                <a:srgbClr val="70AD47"/>
              </a:solidFill>
              <a:round/>
              <a:headEnd/>
              <a:tailEnd/>
            </a:ln>
            <a:extLst>
              <a:ext uri="{909E8E84-426E-40DD-AFC4-6F175D3DCCD1}">
                <a14:hiddenFill xmlns:a14="http://schemas.microsoft.com/office/drawing/2010/main">
                  <a:noFill/>
                </a14:hiddenFill>
              </a:ext>
            </a:extLst>
          </p:spPr>
        </p:cxnSp>
      </p:grpSp>
      <p:pic>
        <p:nvPicPr>
          <p:cNvPr id="2" name="Picture 1">
            <a:extLst>
              <a:ext uri="{FF2B5EF4-FFF2-40B4-BE49-F238E27FC236}">
                <a16:creationId xmlns:a16="http://schemas.microsoft.com/office/drawing/2014/main" id="{C88686AF-32F8-EC98-8A82-2A2D1B6F82DD}"/>
              </a:ext>
            </a:extLst>
          </p:cNvPr>
          <p:cNvPicPr>
            <a:picLocks noChangeAspect="1"/>
          </p:cNvPicPr>
          <p:nvPr/>
        </p:nvPicPr>
        <p:blipFill>
          <a:blip r:embed="rId2"/>
          <a:stretch>
            <a:fillRect/>
          </a:stretch>
        </p:blipFill>
        <p:spPr>
          <a:xfrm>
            <a:off x="16202795" y="173992"/>
            <a:ext cx="1905000" cy="190500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6EA"/>
        </a:solidFill>
        <a:effectLst/>
      </p:bgPr>
    </p:bg>
    <p:spTree>
      <p:nvGrpSpPr>
        <p:cNvPr id="1" name=""/>
        <p:cNvGrpSpPr/>
        <p:nvPr/>
      </p:nvGrpSpPr>
      <p:grpSpPr>
        <a:xfrm>
          <a:off x="0" y="0"/>
          <a:ext cx="0" cy="0"/>
          <a:chOff x="0" y="0"/>
          <a:chExt cx="0" cy="0"/>
        </a:xfrm>
      </p:grpSpPr>
      <p:grpSp>
        <p:nvGrpSpPr>
          <p:cNvPr id="6" name="Group 6"/>
          <p:cNvGrpSpPr/>
          <p:nvPr/>
        </p:nvGrpSpPr>
        <p:grpSpPr>
          <a:xfrm>
            <a:off x="134847" y="1638300"/>
            <a:ext cx="8475753" cy="8458200"/>
            <a:chOff x="0" y="0"/>
            <a:chExt cx="1495422" cy="2106465"/>
          </a:xfrm>
        </p:grpSpPr>
        <p:sp>
          <p:nvSpPr>
            <p:cNvPr id="7" name="Freeform 7"/>
            <p:cNvSpPr/>
            <p:nvPr/>
          </p:nvSpPr>
          <p:spPr>
            <a:xfrm>
              <a:off x="0" y="0"/>
              <a:ext cx="1495422" cy="2106465"/>
            </a:xfrm>
            <a:custGeom>
              <a:avLst/>
              <a:gdLst/>
              <a:ahLst/>
              <a:cxnLst/>
              <a:rect l="l" t="t" r="r" b="b"/>
              <a:pathLst>
                <a:path w="1495422" h="2106465">
                  <a:moveTo>
                    <a:pt x="93896" y="0"/>
                  </a:moveTo>
                  <a:lnTo>
                    <a:pt x="1401526" y="0"/>
                  </a:lnTo>
                  <a:cubicBezTo>
                    <a:pt x="1453383" y="0"/>
                    <a:pt x="1495422" y="42039"/>
                    <a:pt x="1495422" y="93896"/>
                  </a:cubicBezTo>
                  <a:lnTo>
                    <a:pt x="1495422" y="2012569"/>
                  </a:lnTo>
                  <a:cubicBezTo>
                    <a:pt x="1495422" y="2064426"/>
                    <a:pt x="1453383" y="2106465"/>
                    <a:pt x="1401526" y="2106465"/>
                  </a:cubicBezTo>
                  <a:lnTo>
                    <a:pt x="93896" y="2106465"/>
                  </a:lnTo>
                  <a:cubicBezTo>
                    <a:pt x="42039" y="2106465"/>
                    <a:pt x="0" y="2064426"/>
                    <a:pt x="0" y="2012569"/>
                  </a:cubicBezTo>
                  <a:lnTo>
                    <a:pt x="0" y="93896"/>
                  </a:lnTo>
                  <a:cubicBezTo>
                    <a:pt x="0" y="42039"/>
                    <a:pt x="42039" y="0"/>
                    <a:pt x="93896" y="0"/>
                  </a:cubicBezTo>
                  <a:close/>
                </a:path>
              </a:pathLst>
            </a:custGeom>
            <a:solidFill>
              <a:srgbClr val="225F44"/>
            </a:solidFill>
            <a:ln w="47625">
              <a:solidFill>
                <a:srgbClr val="225F44"/>
              </a:solidFill>
            </a:ln>
          </p:spPr>
        </p:sp>
        <p:sp>
          <p:nvSpPr>
            <p:cNvPr id="8" name="TextBox 8"/>
            <p:cNvSpPr txBox="1"/>
            <p:nvPr/>
          </p:nvSpPr>
          <p:spPr>
            <a:xfrm>
              <a:off x="0" y="-47625"/>
              <a:ext cx="812800" cy="860425"/>
            </a:xfrm>
            <a:prstGeom prst="rect">
              <a:avLst/>
            </a:prstGeom>
          </p:spPr>
          <p:txBody>
            <a:bodyPr lIns="50800" tIns="50800" rIns="50800" bIns="50800" rtlCol="0" anchor="ctr"/>
            <a:lstStyle/>
            <a:p>
              <a:pPr algn="ctr">
                <a:lnSpc>
                  <a:spcPts val="3359"/>
                </a:lnSpc>
              </a:pPr>
              <a:endParaRPr/>
            </a:p>
          </p:txBody>
        </p:sp>
      </p:grpSp>
      <p:sp>
        <p:nvSpPr>
          <p:cNvPr id="33" name="TextBox 33"/>
          <p:cNvSpPr txBox="1"/>
          <p:nvPr/>
        </p:nvSpPr>
        <p:spPr>
          <a:xfrm>
            <a:off x="280657" y="68243"/>
            <a:ext cx="4367543" cy="1094467"/>
          </a:xfrm>
          <a:prstGeom prst="rect">
            <a:avLst/>
          </a:prstGeom>
        </p:spPr>
        <p:txBody>
          <a:bodyPr wrap="square" lIns="0" tIns="0" rIns="0" bIns="0" rtlCol="0" anchor="t">
            <a:spAutoFit/>
          </a:bodyPr>
          <a:lstStyle/>
          <a:p>
            <a:pPr marL="0" lvl="0" indent="0" algn="ctr">
              <a:lnSpc>
                <a:spcPts val="9600"/>
              </a:lnSpc>
              <a:spcBef>
                <a:spcPct val="0"/>
              </a:spcBef>
            </a:pPr>
            <a:r>
              <a:rPr lang="en-US" sz="4800" dirty="0">
                <a:solidFill>
                  <a:srgbClr val="225F44"/>
                </a:solidFill>
                <a:latin typeface="Montserrat"/>
              </a:rPr>
              <a:t>solution</a:t>
            </a:r>
          </a:p>
        </p:txBody>
      </p:sp>
      <p:grpSp>
        <p:nvGrpSpPr>
          <p:cNvPr id="34" name="Group 34"/>
          <p:cNvGrpSpPr/>
          <p:nvPr/>
        </p:nvGrpSpPr>
        <p:grpSpPr>
          <a:xfrm>
            <a:off x="-246154" y="-1445885"/>
            <a:ext cx="5680512" cy="3115372"/>
            <a:chOff x="0" y="-47625"/>
            <a:chExt cx="969832" cy="860425"/>
          </a:xfrm>
        </p:grpSpPr>
        <p:sp>
          <p:nvSpPr>
            <p:cNvPr id="35" name="Freeform 35"/>
            <p:cNvSpPr/>
            <p:nvPr/>
          </p:nvSpPr>
          <p:spPr>
            <a:xfrm>
              <a:off x="69172" y="456975"/>
              <a:ext cx="900660" cy="279938"/>
            </a:xfrm>
            <a:custGeom>
              <a:avLst/>
              <a:gdLst/>
              <a:ahLst/>
              <a:cxnLst/>
              <a:rect l="l" t="t" r="r" b="b"/>
              <a:pathLst>
                <a:path w="1082794" h="399895">
                  <a:moveTo>
                    <a:pt x="96039" y="0"/>
                  </a:moveTo>
                  <a:lnTo>
                    <a:pt x="986755" y="0"/>
                  </a:lnTo>
                  <a:cubicBezTo>
                    <a:pt x="1039796" y="0"/>
                    <a:pt x="1082794" y="42998"/>
                    <a:pt x="1082794" y="96039"/>
                  </a:cubicBezTo>
                  <a:lnTo>
                    <a:pt x="1082794" y="303857"/>
                  </a:lnTo>
                  <a:cubicBezTo>
                    <a:pt x="1082794" y="356897"/>
                    <a:pt x="1039796" y="399895"/>
                    <a:pt x="986755" y="399895"/>
                  </a:cubicBezTo>
                  <a:lnTo>
                    <a:pt x="96039" y="399895"/>
                  </a:lnTo>
                  <a:cubicBezTo>
                    <a:pt x="42998" y="399895"/>
                    <a:pt x="0" y="356897"/>
                    <a:pt x="0" y="303857"/>
                  </a:cubicBezTo>
                  <a:lnTo>
                    <a:pt x="0" y="96039"/>
                  </a:lnTo>
                  <a:cubicBezTo>
                    <a:pt x="0" y="42998"/>
                    <a:pt x="42998" y="0"/>
                    <a:pt x="96039" y="0"/>
                  </a:cubicBezTo>
                  <a:close/>
                </a:path>
              </a:pathLst>
            </a:custGeom>
            <a:solidFill>
              <a:srgbClr val="000000">
                <a:alpha val="0"/>
              </a:srgbClr>
            </a:solidFill>
            <a:ln w="47625">
              <a:solidFill>
                <a:srgbClr val="225F44"/>
              </a:solidFill>
            </a:ln>
          </p:spPr>
          <p:txBody>
            <a:bodyPr/>
            <a:lstStyle/>
            <a:p>
              <a:endParaRPr lang="en-IN" dirty="0"/>
            </a:p>
          </p:txBody>
        </p:sp>
        <p:sp>
          <p:nvSpPr>
            <p:cNvPr id="36" name="TextBox 36"/>
            <p:cNvSpPr txBox="1"/>
            <p:nvPr/>
          </p:nvSpPr>
          <p:spPr>
            <a:xfrm>
              <a:off x="0" y="-47625"/>
              <a:ext cx="812800" cy="860425"/>
            </a:xfrm>
            <a:prstGeom prst="rect">
              <a:avLst/>
            </a:prstGeom>
          </p:spPr>
          <p:txBody>
            <a:bodyPr lIns="50800" tIns="50800" rIns="50800" bIns="50800" rtlCol="0" anchor="ctr"/>
            <a:lstStyle/>
            <a:p>
              <a:pPr algn="ctr">
                <a:lnSpc>
                  <a:spcPts val="3359"/>
                </a:lnSpc>
              </a:pPr>
              <a:endParaRPr/>
            </a:p>
          </p:txBody>
        </p:sp>
      </p:grpSp>
      <p:sp>
        <p:nvSpPr>
          <p:cNvPr id="37" name="Content Placeholder 2">
            <a:extLst>
              <a:ext uri="{FF2B5EF4-FFF2-40B4-BE49-F238E27FC236}">
                <a16:creationId xmlns:a16="http://schemas.microsoft.com/office/drawing/2014/main" id="{BA8CC74D-EB3D-6B68-B2B4-80A5F2E952EB}"/>
              </a:ext>
            </a:extLst>
          </p:cNvPr>
          <p:cNvSpPr>
            <a:spLocks/>
          </p:cNvSpPr>
          <p:nvPr/>
        </p:nvSpPr>
        <p:spPr bwMode="auto">
          <a:xfrm>
            <a:off x="955675" y="2043113"/>
            <a:ext cx="7045325" cy="7710487"/>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lIns="137160" tIns="68580" rIns="137160" bIns="68580"/>
          <a:lstStyle>
            <a:lvl1pPr eaLnBrk="0" hangingPunct="0">
              <a:defRPr>
                <a:solidFill>
                  <a:srgbClr val="000000"/>
                </a:solidFill>
                <a:latin typeface="Arial" panose="020B0604020202020204" pitchFamily="34" charset="0"/>
              </a:defRPr>
            </a:lvl1pPr>
            <a:lvl2pPr eaLnBrk="0" hangingPunct="0">
              <a:defRPr>
                <a:solidFill>
                  <a:srgbClr val="000000"/>
                </a:solidFill>
                <a:latin typeface="Arial" panose="020B0604020202020204" pitchFamily="34" charset="0"/>
              </a:defRPr>
            </a:lvl2pPr>
            <a:lvl3pPr eaLnBrk="0" hangingPunct="0">
              <a:defRPr>
                <a:solidFill>
                  <a:srgbClr val="000000"/>
                </a:solidFill>
                <a:latin typeface="Arial" panose="020B0604020202020204" pitchFamily="34" charset="0"/>
              </a:defRPr>
            </a:lvl3pPr>
            <a:lvl4pPr eaLnBrk="0" hangingPunct="0">
              <a:defRPr>
                <a:solidFill>
                  <a:srgbClr val="000000"/>
                </a:solidFill>
                <a:latin typeface="Arial" panose="020B0604020202020204" pitchFamily="34" charset="0"/>
              </a:defRPr>
            </a:lvl4pPr>
            <a:lvl5pPr eaLnBrk="0" hangingPunct="0">
              <a:defRPr>
                <a:solidFill>
                  <a:srgbClr val="000000"/>
                </a:solidFill>
                <a:latin typeface="Arial" panose="020B0604020202020204" pitchFamily="34" charset="0"/>
              </a:defRPr>
            </a:lvl5pPr>
            <a:lvl6pPr eaLnBrk="0" fontAlgn="base" hangingPunct="0">
              <a:spcBef>
                <a:spcPct val="0"/>
              </a:spcBef>
              <a:spcAft>
                <a:spcPct val="0"/>
              </a:spcAft>
              <a:defRPr>
                <a:solidFill>
                  <a:srgbClr val="000000"/>
                </a:solidFill>
                <a:latin typeface="Arial" panose="020B0604020202020204" pitchFamily="34" charset="0"/>
              </a:defRPr>
            </a:lvl6pPr>
            <a:lvl7pPr eaLnBrk="0" fontAlgn="base" hangingPunct="0">
              <a:spcBef>
                <a:spcPct val="0"/>
              </a:spcBef>
              <a:spcAft>
                <a:spcPct val="0"/>
              </a:spcAft>
              <a:defRPr>
                <a:solidFill>
                  <a:srgbClr val="000000"/>
                </a:solidFill>
                <a:latin typeface="Arial" panose="020B0604020202020204" pitchFamily="34" charset="0"/>
              </a:defRPr>
            </a:lvl7pPr>
            <a:lvl8pPr eaLnBrk="0" fontAlgn="base" hangingPunct="0">
              <a:spcBef>
                <a:spcPct val="0"/>
              </a:spcBef>
              <a:spcAft>
                <a:spcPct val="0"/>
              </a:spcAft>
              <a:defRPr>
                <a:solidFill>
                  <a:srgbClr val="000000"/>
                </a:solidFill>
                <a:latin typeface="Arial" panose="020B0604020202020204" pitchFamily="34" charset="0"/>
              </a:defRPr>
            </a:lvl8pPr>
            <a:lvl9pPr eaLnBrk="0" fontAlgn="base" hangingPunct="0">
              <a:spcBef>
                <a:spcPct val="0"/>
              </a:spcBef>
              <a:spcAft>
                <a:spcPct val="0"/>
              </a:spcAft>
              <a:defRPr>
                <a:solidFill>
                  <a:srgbClr val="000000"/>
                </a:solidFill>
                <a:latin typeface="Arial" panose="020B0604020202020204" pitchFamily="34" charset="0"/>
              </a:defRPr>
            </a:lvl9pPr>
          </a:lstStyle>
          <a:p>
            <a:pPr>
              <a:lnSpc>
                <a:spcPct val="90000"/>
              </a:lnSpc>
              <a:spcBef>
                <a:spcPts val="1000"/>
              </a:spcBef>
            </a:pPr>
            <a:r>
              <a:rPr lang="en-GB" altLang="en-US" sz="2800" b="1" dirty="0">
                <a:solidFill>
                  <a:schemeClr val="bg1"/>
                </a:solidFill>
                <a:latin typeface="Calibri" panose="020F0502020204030204" pitchFamily="34" charset="0"/>
                <a:cs typeface="Arial" panose="020B0604020202020204" pitchFamily="34" charset="0"/>
              </a:rPr>
              <a:t>Describe your Solution:</a:t>
            </a:r>
          </a:p>
          <a:p>
            <a:pPr>
              <a:lnSpc>
                <a:spcPct val="90000"/>
              </a:lnSpc>
              <a:spcBef>
                <a:spcPts val="1000"/>
              </a:spcBef>
            </a:pPr>
            <a:endParaRPr lang="en-US" altLang="en-US" sz="2000" dirty="0">
              <a:solidFill>
                <a:schemeClr val="bg1"/>
              </a:solidFill>
            </a:endParaRPr>
          </a:p>
          <a:p>
            <a:pPr algn="just">
              <a:lnSpc>
                <a:spcPct val="90000"/>
              </a:lnSpc>
              <a:spcBef>
                <a:spcPts val="1000"/>
              </a:spcBef>
            </a:pPr>
            <a:r>
              <a:rPr lang="en-GB" altLang="en-US" sz="2000" dirty="0">
                <a:solidFill>
                  <a:schemeClr val="bg1"/>
                </a:solidFill>
                <a:latin typeface="Calibri" panose="020F0502020204030204" pitchFamily="34" charset="0"/>
                <a:cs typeface="Arial" panose="020B0604020202020204" pitchFamily="34" charset="0"/>
              </a:rPr>
              <a:t> </a:t>
            </a:r>
            <a:r>
              <a:rPr lang="en-US" altLang="en-US" sz="2400" dirty="0">
                <a:solidFill>
                  <a:schemeClr val="bg1"/>
                </a:solidFill>
                <a:latin typeface="Times New Roman" panose="02020603050405020304" pitchFamily="18" charset="0"/>
                <a:cs typeface="Times New Roman" panose="02020603050405020304" pitchFamily="18" charset="0"/>
              </a:rPr>
              <a:t>Our solution for sustainable clothing addresses environmental and ethical concerns in the fashion industry by offering a line of eco-friendly apparel that combines style, quality, and sustainability. We focus on minimizing environmental impact and promoting ethical practices while delivering fashionable, high-quality garments.</a:t>
            </a:r>
            <a:endParaRPr lang="en-US" altLang="en-US" sz="2000" dirty="0">
              <a:solidFill>
                <a:schemeClr val="bg1"/>
              </a:solidFill>
              <a:latin typeface="Times New Roman" panose="02020603050405020304" pitchFamily="18" charset="0"/>
              <a:cs typeface="Times New Roman" panose="02020603050405020304" pitchFamily="18" charset="0"/>
            </a:endParaRPr>
          </a:p>
          <a:p>
            <a:pPr algn="just">
              <a:lnSpc>
                <a:spcPct val="90000"/>
              </a:lnSpc>
              <a:spcBef>
                <a:spcPts val="1000"/>
              </a:spcBef>
            </a:pPr>
            <a:endParaRPr lang="en-GB" altLang="en-US" sz="2000" dirty="0">
              <a:solidFill>
                <a:schemeClr val="bg1"/>
              </a:solidFill>
              <a:latin typeface="Calibri" panose="020F0502020204030204" pitchFamily="34" charset="0"/>
              <a:cs typeface="Arial" panose="020B0604020202020204" pitchFamily="34" charset="0"/>
            </a:endParaRPr>
          </a:p>
          <a:p>
            <a:pPr>
              <a:lnSpc>
                <a:spcPct val="90000"/>
              </a:lnSpc>
              <a:spcBef>
                <a:spcPts val="1000"/>
              </a:spcBef>
            </a:pPr>
            <a:r>
              <a:rPr lang="en-GB" altLang="en-US" sz="2800" dirty="0">
                <a:solidFill>
                  <a:schemeClr val="bg1"/>
                </a:solidFill>
                <a:latin typeface="Calibri" panose="020F0502020204030204" pitchFamily="34" charset="0"/>
                <a:cs typeface="Arial" panose="020B0604020202020204" pitchFamily="34" charset="0"/>
              </a:rPr>
              <a:t>The details of our offering consist of:</a:t>
            </a:r>
          </a:p>
          <a:p>
            <a:pPr marL="514350" indent="-514350">
              <a:lnSpc>
                <a:spcPct val="90000"/>
              </a:lnSpc>
              <a:spcBef>
                <a:spcPts val="1000"/>
              </a:spcBef>
              <a:buFontTx/>
              <a:buAutoNum type="arabicPeriod"/>
            </a:pPr>
            <a:r>
              <a:rPr lang="en-US" altLang="en-US" sz="2000" dirty="0">
                <a:solidFill>
                  <a:schemeClr val="bg1"/>
                </a:solidFill>
                <a:latin typeface="Times New Roman" panose="02020603050405020304" pitchFamily="18" charset="0"/>
                <a:cs typeface="Times New Roman" panose="02020603050405020304" pitchFamily="18" charset="0"/>
              </a:rPr>
              <a:t>Eco-Friendly Materials</a:t>
            </a:r>
            <a:endParaRPr lang="en-US" altLang="en-US" sz="2000" dirty="0">
              <a:solidFill>
                <a:schemeClr val="bg1"/>
              </a:solidFill>
              <a:latin typeface="Calibri" panose="020F0502020204030204" pitchFamily="34" charset="0"/>
              <a:cs typeface="Arial" panose="020B0604020202020204" pitchFamily="34" charset="0"/>
            </a:endParaRPr>
          </a:p>
          <a:p>
            <a:pPr marL="514350" indent="-514350">
              <a:lnSpc>
                <a:spcPct val="90000"/>
              </a:lnSpc>
              <a:spcBef>
                <a:spcPts val="1000"/>
              </a:spcBef>
              <a:buFontTx/>
              <a:buAutoNum type="arabicPeriod"/>
            </a:pPr>
            <a:r>
              <a:rPr lang="en-US" altLang="en-US" sz="2000" dirty="0">
                <a:solidFill>
                  <a:schemeClr val="bg1"/>
                </a:solidFill>
                <a:latin typeface="Times New Roman" panose="02020603050405020304" pitchFamily="18" charset="0"/>
                <a:cs typeface="Times New Roman" panose="02020603050405020304" pitchFamily="18" charset="0"/>
              </a:rPr>
              <a:t>Ethical Production</a:t>
            </a:r>
            <a:endParaRPr lang="en-US" altLang="en-US" sz="2000" dirty="0">
              <a:solidFill>
                <a:schemeClr val="bg1"/>
              </a:solidFill>
              <a:latin typeface="Calibri" panose="020F0502020204030204" pitchFamily="34" charset="0"/>
              <a:cs typeface="Arial" panose="020B0604020202020204" pitchFamily="34" charset="0"/>
            </a:endParaRPr>
          </a:p>
          <a:p>
            <a:pPr marL="514350" indent="-514350">
              <a:lnSpc>
                <a:spcPct val="90000"/>
              </a:lnSpc>
              <a:spcBef>
                <a:spcPts val="1000"/>
              </a:spcBef>
              <a:buFontTx/>
              <a:buAutoNum type="arabicPeriod"/>
            </a:pPr>
            <a:r>
              <a:rPr lang="en-US" altLang="en-US" sz="2000" dirty="0">
                <a:solidFill>
                  <a:schemeClr val="bg1"/>
                </a:solidFill>
                <a:latin typeface="Times New Roman" panose="02020603050405020304" pitchFamily="18" charset="0"/>
                <a:cs typeface="Times New Roman" panose="02020603050405020304" pitchFamily="18" charset="0"/>
              </a:rPr>
              <a:t>Sustainable Manufacturing Processes</a:t>
            </a:r>
            <a:endParaRPr lang="en-US" altLang="en-US" sz="2000" dirty="0">
              <a:solidFill>
                <a:schemeClr val="bg1"/>
              </a:solidFill>
              <a:latin typeface="Calibri" panose="020F0502020204030204" pitchFamily="34" charset="0"/>
              <a:cs typeface="Arial" panose="020B0604020202020204" pitchFamily="34" charset="0"/>
            </a:endParaRPr>
          </a:p>
          <a:p>
            <a:pPr marL="514350" indent="-514350">
              <a:lnSpc>
                <a:spcPct val="90000"/>
              </a:lnSpc>
              <a:spcBef>
                <a:spcPts val="1000"/>
              </a:spcBef>
              <a:buFontTx/>
              <a:buAutoNum type="arabicPeriod"/>
            </a:pPr>
            <a:r>
              <a:rPr lang="en-US" altLang="en-US" sz="2000" dirty="0">
                <a:solidFill>
                  <a:schemeClr val="bg1"/>
                </a:solidFill>
                <a:latin typeface="Times New Roman" panose="02020603050405020304" pitchFamily="18" charset="0"/>
                <a:cs typeface="Times New Roman" panose="02020603050405020304" pitchFamily="18" charset="0"/>
              </a:rPr>
              <a:t>Design and Innovation</a:t>
            </a:r>
            <a:endParaRPr lang="en-US" altLang="en-US" sz="2000" dirty="0">
              <a:solidFill>
                <a:schemeClr val="bg1"/>
              </a:solidFill>
              <a:latin typeface="Calibri" panose="020F0502020204030204" pitchFamily="34" charset="0"/>
              <a:cs typeface="Arial" panose="020B0604020202020204" pitchFamily="34" charset="0"/>
            </a:endParaRPr>
          </a:p>
          <a:p>
            <a:pPr marL="514350" indent="-514350">
              <a:lnSpc>
                <a:spcPct val="90000"/>
              </a:lnSpc>
              <a:spcBef>
                <a:spcPts val="1000"/>
              </a:spcBef>
              <a:buFontTx/>
              <a:buAutoNum type="arabicPeriod"/>
            </a:pPr>
            <a:r>
              <a:rPr lang="en-US" altLang="en-US" sz="2000" dirty="0">
                <a:solidFill>
                  <a:schemeClr val="bg1"/>
                </a:solidFill>
                <a:latin typeface="Times New Roman" panose="02020603050405020304" pitchFamily="18" charset="0"/>
                <a:cs typeface="Times New Roman" panose="02020603050405020304" pitchFamily="18" charset="0"/>
              </a:rPr>
              <a:t>Customer Engagement and Education</a:t>
            </a:r>
            <a:endParaRPr lang="en-US" altLang="en-US" sz="2000" dirty="0">
              <a:solidFill>
                <a:schemeClr val="bg1"/>
              </a:solidFill>
              <a:latin typeface="Calibri" panose="020F0502020204030204" pitchFamily="34" charset="0"/>
              <a:cs typeface="Arial" panose="020B0604020202020204" pitchFamily="34" charset="0"/>
            </a:endParaRPr>
          </a:p>
          <a:p>
            <a:pPr marL="514350" indent="-514350">
              <a:lnSpc>
                <a:spcPct val="90000"/>
              </a:lnSpc>
              <a:spcBef>
                <a:spcPts val="1000"/>
              </a:spcBef>
            </a:pPr>
            <a:endParaRPr lang="en-GB" altLang="en-US" sz="2100" dirty="0">
              <a:latin typeface="Calibri" panose="020F0502020204030204" pitchFamily="34" charset="0"/>
              <a:cs typeface="Arial" panose="020B0604020202020204" pitchFamily="34" charset="0"/>
            </a:endParaRPr>
          </a:p>
        </p:txBody>
      </p:sp>
      <p:sp>
        <p:nvSpPr>
          <p:cNvPr id="38" name="Rectangle 1">
            <a:extLst>
              <a:ext uri="{FF2B5EF4-FFF2-40B4-BE49-F238E27FC236}">
                <a16:creationId xmlns:a16="http://schemas.microsoft.com/office/drawing/2014/main" id="{98247C48-285E-AA0F-02B6-546968FA50C4}"/>
              </a:ext>
            </a:extLst>
          </p:cNvPr>
          <p:cNvSpPr>
            <a:spLocks/>
          </p:cNvSpPr>
          <p:nvPr/>
        </p:nvSpPr>
        <p:spPr bwMode="auto">
          <a:xfrm>
            <a:off x="8991601" y="1638300"/>
            <a:ext cx="8915400" cy="803296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rgbClr val="000000"/>
                </a:solidFill>
                <a:latin typeface="Arial" panose="020B0604020202020204" pitchFamily="34" charset="0"/>
              </a:defRPr>
            </a:lvl1pPr>
            <a:lvl2pPr eaLnBrk="0" hangingPunct="0">
              <a:defRPr>
                <a:solidFill>
                  <a:srgbClr val="000000"/>
                </a:solidFill>
                <a:latin typeface="Arial" panose="020B0604020202020204" pitchFamily="34" charset="0"/>
              </a:defRPr>
            </a:lvl2pPr>
            <a:lvl3pPr eaLnBrk="0" hangingPunct="0">
              <a:defRPr>
                <a:solidFill>
                  <a:srgbClr val="000000"/>
                </a:solidFill>
                <a:latin typeface="Arial" panose="020B0604020202020204" pitchFamily="34" charset="0"/>
              </a:defRPr>
            </a:lvl3pPr>
            <a:lvl4pPr eaLnBrk="0" hangingPunct="0">
              <a:defRPr>
                <a:solidFill>
                  <a:srgbClr val="000000"/>
                </a:solidFill>
                <a:latin typeface="Arial" panose="020B0604020202020204" pitchFamily="34" charset="0"/>
              </a:defRPr>
            </a:lvl4pPr>
            <a:lvl5pPr eaLnBrk="0" hangingPunct="0">
              <a:defRPr>
                <a:solidFill>
                  <a:srgbClr val="000000"/>
                </a:solidFill>
                <a:latin typeface="Arial" panose="020B0604020202020204" pitchFamily="34" charset="0"/>
              </a:defRPr>
            </a:lvl5pPr>
            <a:lvl6pPr eaLnBrk="0" fontAlgn="base" hangingPunct="0">
              <a:spcBef>
                <a:spcPct val="0"/>
              </a:spcBef>
              <a:spcAft>
                <a:spcPct val="0"/>
              </a:spcAft>
              <a:defRPr>
                <a:solidFill>
                  <a:srgbClr val="000000"/>
                </a:solidFill>
                <a:latin typeface="Arial" panose="020B0604020202020204" pitchFamily="34" charset="0"/>
              </a:defRPr>
            </a:lvl6pPr>
            <a:lvl7pPr eaLnBrk="0" fontAlgn="base" hangingPunct="0">
              <a:spcBef>
                <a:spcPct val="0"/>
              </a:spcBef>
              <a:spcAft>
                <a:spcPct val="0"/>
              </a:spcAft>
              <a:defRPr>
                <a:solidFill>
                  <a:srgbClr val="000000"/>
                </a:solidFill>
                <a:latin typeface="Arial" panose="020B0604020202020204" pitchFamily="34" charset="0"/>
              </a:defRPr>
            </a:lvl7pPr>
            <a:lvl8pPr eaLnBrk="0" fontAlgn="base" hangingPunct="0">
              <a:spcBef>
                <a:spcPct val="0"/>
              </a:spcBef>
              <a:spcAft>
                <a:spcPct val="0"/>
              </a:spcAft>
              <a:defRPr>
                <a:solidFill>
                  <a:srgbClr val="000000"/>
                </a:solidFill>
                <a:latin typeface="Arial" panose="020B0604020202020204" pitchFamily="34" charset="0"/>
              </a:defRPr>
            </a:lvl8pPr>
            <a:lvl9pPr eaLnBrk="0" fontAlgn="base" hangingPunct="0">
              <a:spcBef>
                <a:spcPct val="0"/>
              </a:spcBef>
              <a:spcAft>
                <a:spcPct val="0"/>
              </a:spcAft>
              <a:defRPr>
                <a:solidFill>
                  <a:srgbClr val="000000"/>
                </a:solidFill>
                <a:latin typeface="Arial" panose="020B0604020202020204" pitchFamily="34" charset="0"/>
              </a:defRPr>
            </a:lvl9pPr>
          </a:lstStyle>
          <a:p>
            <a:r>
              <a:rPr lang="en-GB" altLang="en-US" sz="3600" b="1" dirty="0">
                <a:latin typeface="Calibri" panose="020F0502020204030204" pitchFamily="34" charset="0"/>
                <a:cs typeface="Arial" panose="020B0604020202020204" pitchFamily="34" charset="0"/>
              </a:rPr>
              <a:t>List the Benefits of Your solutions</a:t>
            </a:r>
            <a:endParaRPr lang="en-US" altLang="en-US" sz="2400" dirty="0"/>
          </a:p>
          <a:p>
            <a:r>
              <a:rPr lang="en-US" altLang="en-US" sz="2000" b="1" dirty="0">
                <a:latin typeface="Times New Roman" panose="02020603050405020304" pitchFamily="18" charset="0"/>
                <a:cs typeface="Times New Roman" panose="02020603050405020304" pitchFamily="18" charset="0"/>
              </a:rPr>
              <a:t>Environmental Impact</a:t>
            </a:r>
            <a:r>
              <a:rPr lang="en-US" altLang="en-US" sz="2000" dirty="0">
                <a:latin typeface="Times New Roman" panose="02020603050405020304" pitchFamily="18" charset="0"/>
                <a:cs typeface="Times New Roman" panose="02020603050405020304" pitchFamily="18" charset="0"/>
              </a:rPr>
              <a:t>:</a:t>
            </a:r>
            <a:endParaRPr lang="en-US" altLang="en-US" sz="2000" dirty="0">
              <a:latin typeface="Calibri" panose="020F0502020204030204" pitchFamily="34" charset="0"/>
              <a:cs typeface="Arial" panose="020B0604020202020204" pitchFamily="34" charset="0"/>
            </a:endParaRPr>
          </a:p>
          <a:p>
            <a:r>
              <a:rPr lang="en-US" altLang="en-US" sz="2000" b="1" dirty="0">
                <a:latin typeface="Times New Roman" panose="02020603050405020304" pitchFamily="18" charset="0"/>
                <a:cs typeface="Times New Roman" panose="02020603050405020304" pitchFamily="18" charset="0"/>
              </a:rPr>
              <a:t>Reduces Waste</a:t>
            </a:r>
            <a:r>
              <a:rPr lang="en-US" altLang="en-US" sz="2000" dirty="0">
                <a:latin typeface="Times New Roman" panose="02020603050405020304" pitchFamily="18" charset="0"/>
                <a:cs typeface="Times New Roman" panose="02020603050405020304" pitchFamily="18" charset="0"/>
              </a:rPr>
              <a:t>: Diverts plastic bottles from landfills and oceans.</a:t>
            </a:r>
            <a:endParaRPr lang="en-US" altLang="en-US" sz="2000" dirty="0">
              <a:latin typeface="Calibri" panose="020F0502020204030204" pitchFamily="34" charset="0"/>
              <a:cs typeface="Arial" panose="020B0604020202020204" pitchFamily="34" charset="0"/>
            </a:endParaRPr>
          </a:p>
          <a:p>
            <a:r>
              <a:rPr lang="en-US" altLang="en-US" sz="2000" b="1" dirty="0">
                <a:latin typeface="Times New Roman" panose="02020603050405020304" pitchFamily="18" charset="0"/>
                <a:cs typeface="Times New Roman" panose="02020603050405020304" pitchFamily="18" charset="0"/>
              </a:rPr>
              <a:t>Conserves Resources</a:t>
            </a:r>
            <a:r>
              <a:rPr lang="en-US" altLang="en-US" sz="2000" dirty="0">
                <a:latin typeface="Times New Roman" panose="02020603050405020304" pitchFamily="18" charset="0"/>
                <a:cs typeface="Times New Roman" panose="02020603050405020304" pitchFamily="18" charset="0"/>
              </a:rPr>
              <a:t>: Lowers the need for new raw materials and reduces energy consumption compared to producing virgin fibers.</a:t>
            </a:r>
            <a:endParaRPr lang="en-US" altLang="en-US" sz="2000" dirty="0">
              <a:latin typeface="Calibri" panose="020F0502020204030204" pitchFamily="34" charset="0"/>
              <a:cs typeface="Arial" panose="020B0604020202020204" pitchFamily="34" charset="0"/>
            </a:endParaRPr>
          </a:p>
          <a:p>
            <a:r>
              <a:rPr lang="en-US" altLang="en-US" sz="2000" b="1" dirty="0">
                <a:latin typeface="Times New Roman" panose="02020603050405020304" pitchFamily="18" charset="0"/>
                <a:cs typeface="Times New Roman" panose="02020603050405020304" pitchFamily="18" charset="0"/>
              </a:rPr>
              <a:t>Sustainability</a:t>
            </a:r>
            <a:r>
              <a:rPr lang="en-US" altLang="en-US" sz="2000" dirty="0">
                <a:latin typeface="Times New Roman" panose="02020603050405020304" pitchFamily="18" charset="0"/>
                <a:cs typeface="Times New Roman" panose="02020603050405020304" pitchFamily="18" charset="0"/>
              </a:rPr>
              <a:t>:</a:t>
            </a:r>
            <a:endParaRPr lang="en-US" altLang="en-US" sz="2000" dirty="0">
              <a:latin typeface="Calibri" panose="020F0502020204030204" pitchFamily="34" charset="0"/>
              <a:cs typeface="Arial" panose="020B0604020202020204" pitchFamily="34" charset="0"/>
            </a:endParaRPr>
          </a:p>
          <a:p>
            <a:r>
              <a:rPr lang="en-US" altLang="en-US" sz="2000" b="1" dirty="0">
                <a:latin typeface="Times New Roman" panose="02020603050405020304" pitchFamily="18" charset="0"/>
                <a:cs typeface="Times New Roman" panose="02020603050405020304" pitchFamily="18" charset="0"/>
              </a:rPr>
              <a:t>Lower Carbon Footprint</a:t>
            </a:r>
            <a:r>
              <a:rPr lang="en-US" altLang="en-US" sz="2000" dirty="0">
                <a:latin typeface="Times New Roman" panose="02020603050405020304" pitchFamily="18" charset="0"/>
                <a:cs typeface="Times New Roman" panose="02020603050405020304" pitchFamily="18" charset="0"/>
              </a:rPr>
              <a:t>: Production of recycled fibers generally has a smaller carbon footprint than conventional textile manufacturing.</a:t>
            </a:r>
            <a:endParaRPr lang="en-US" altLang="en-US" sz="2000" dirty="0">
              <a:latin typeface="Calibri" panose="020F0502020204030204" pitchFamily="34" charset="0"/>
              <a:cs typeface="Arial" panose="020B0604020202020204" pitchFamily="34" charset="0"/>
            </a:endParaRPr>
          </a:p>
          <a:p>
            <a:r>
              <a:rPr lang="en-US" altLang="en-US" sz="2000" b="1" dirty="0">
                <a:latin typeface="Times New Roman" panose="02020603050405020304" pitchFamily="18" charset="0"/>
                <a:cs typeface="Times New Roman" panose="02020603050405020304" pitchFamily="18" charset="0"/>
              </a:rPr>
              <a:t>Resource Efficiency</a:t>
            </a:r>
            <a:r>
              <a:rPr lang="en-US" altLang="en-US" sz="2000" dirty="0">
                <a:latin typeface="Times New Roman" panose="02020603050405020304" pitchFamily="18" charset="0"/>
                <a:cs typeface="Times New Roman" panose="02020603050405020304" pitchFamily="18" charset="0"/>
              </a:rPr>
              <a:t>: Makes use of existing plastic waste, supporting a circular economy.</a:t>
            </a:r>
            <a:endParaRPr lang="en-US" altLang="en-US" sz="2000" dirty="0">
              <a:latin typeface="Calibri" panose="020F0502020204030204" pitchFamily="34" charset="0"/>
              <a:cs typeface="Arial" panose="020B0604020202020204" pitchFamily="34" charset="0"/>
            </a:endParaRPr>
          </a:p>
          <a:p>
            <a:r>
              <a:rPr lang="en-US" altLang="en-US" sz="2000" b="1" dirty="0">
                <a:latin typeface="Times New Roman" panose="02020603050405020304" pitchFamily="18" charset="0"/>
                <a:cs typeface="Times New Roman" panose="02020603050405020304" pitchFamily="18" charset="0"/>
              </a:rPr>
              <a:t>Economic Benefits</a:t>
            </a:r>
            <a:r>
              <a:rPr lang="en-US" altLang="en-US" sz="2000" dirty="0">
                <a:latin typeface="Times New Roman" panose="02020603050405020304" pitchFamily="18" charset="0"/>
                <a:cs typeface="Times New Roman" panose="02020603050405020304" pitchFamily="18" charset="0"/>
              </a:rPr>
              <a:t>:</a:t>
            </a:r>
            <a:endParaRPr lang="en-US" altLang="en-US" sz="2000" dirty="0">
              <a:latin typeface="Calibri" panose="020F0502020204030204" pitchFamily="34" charset="0"/>
              <a:cs typeface="Arial" panose="020B0604020202020204" pitchFamily="34" charset="0"/>
            </a:endParaRPr>
          </a:p>
          <a:p>
            <a:r>
              <a:rPr lang="en-US" altLang="en-US" sz="2000" b="1" dirty="0">
                <a:latin typeface="Times New Roman" panose="02020603050405020304" pitchFamily="18" charset="0"/>
                <a:cs typeface="Times New Roman" panose="02020603050405020304" pitchFamily="18" charset="0"/>
              </a:rPr>
              <a:t>Cost-Effective</a:t>
            </a:r>
            <a:r>
              <a:rPr lang="en-US" altLang="en-US" sz="2000" dirty="0">
                <a:latin typeface="Times New Roman" panose="02020603050405020304" pitchFamily="18" charset="0"/>
                <a:cs typeface="Times New Roman" panose="02020603050405020304" pitchFamily="18" charset="0"/>
              </a:rPr>
              <a:t>: Recycled materials can be cheaper than virgin materials, potentially lowering production costs.</a:t>
            </a:r>
            <a:endParaRPr lang="en-US" altLang="en-US" sz="2000" dirty="0">
              <a:latin typeface="Calibri" panose="020F0502020204030204" pitchFamily="34" charset="0"/>
              <a:cs typeface="Arial" panose="020B0604020202020204" pitchFamily="34" charset="0"/>
            </a:endParaRPr>
          </a:p>
          <a:p>
            <a:r>
              <a:rPr lang="en-US" altLang="en-US" sz="2000" b="1" dirty="0">
                <a:latin typeface="Times New Roman" panose="02020603050405020304" pitchFamily="18" charset="0"/>
                <a:cs typeface="Times New Roman" panose="02020603050405020304" pitchFamily="18" charset="0"/>
              </a:rPr>
              <a:t>Job Creation</a:t>
            </a:r>
            <a:r>
              <a:rPr lang="en-US" altLang="en-US" sz="2000" dirty="0">
                <a:latin typeface="Times New Roman" panose="02020603050405020304" pitchFamily="18" charset="0"/>
                <a:cs typeface="Times New Roman" panose="02020603050405020304" pitchFamily="18" charset="0"/>
              </a:rPr>
              <a:t>: Creates jobs in the recycling and manufacturing sectors.</a:t>
            </a:r>
            <a:endParaRPr lang="en-US" altLang="en-US" sz="2000" dirty="0">
              <a:latin typeface="Calibri" panose="020F0502020204030204" pitchFamily="34" charset="0"/>
              <a:cs typeface="Arial" panose="020B0604020202020204" pitchFamily="34" charset="0"/>
            </a:endParaRPr>
          </a:p>
          <a:p>
            <a:r>
              <a:rPr lang="en-US" altLang="en-US" sz="2000" b="1" dirty="0">
                <a:latin typeface="Times New Roman" panose="02020603050405020304" pitchFamily="18" charset="0"/>
                <a:cs typeface="Times New Roman" panose="02020603050405020304" pitchFamily="18" charset="0"/>
              </a:rPr>
              <a:t>Consumer Appeal</a:t>
            </a:r>
            <a:r>
              <a:rPr lang="en-US" altLang="en-US" sz="2000" dirty="0">
                <a:latin typeface="Times New Roman" panose="02020603050405020304" pitchFamily="18" charset="0"/>
                <a:cs typeface="Times New Roman" panose="02020603050405020304" pitchFamily="18" charset="0"/>
              </a:rPr>
              <a:t>:</a:t>
            </a:r>
            <a:endParaRPr lang="en-US" altLang="en-US" sz="2000" dirty="0">
              <a:latin typeface="Calibri" panose="020F0502020204030204" pitchFamily="34" charset="0"/>
              <a:cs typeface="Arial" panose="020B0604020202020204" pitchFamily="34" charset="0"/>
            </a:endParaRPr>
          </a:p>
          <a:p>
            <a:r>
              <a:rPr lang="en-US" altLang="en-US" sz="2000" b="1" dirty="0">
                <a:latin typeface="Times New Roman" panose="02020603050405020304" pitchFamily="18" charset="0"/>
                <a:cs typeface="Times New Roman" panose="02020603050405020304" pitchFamily="18" charset="0"/>
              </a:rPr>
              <a:t>Eco-Friendly Product</a:t>
            </a:r>
            <a:r>
              <a:rPr lang="en-US" altLang="en-US" sz="2000" dirty="0">
                <a:latin typeface="Times New Roman" panose="02020603050405020304" pitchFamily="18" charset="0"/>
                <a:cs typeface="Times New Roman" panose="02020603050405020304" pitchFamily="18" charset="0"/>
              </a:rPr>
              <a:t>: Appeals to environmentally conscious consumers seeking sustainable fashion choices.</a:t>
            </a:r>
            <a:endParaRPr lang="en-US" altLang="en-US" sz="2000" dirty="0">
              <a:latin typeface="Calibri" panose="020F0502020204030204" pitchFamily="34" charset="0"/>
              <a:cs typeface="Arial" panose="020B0604020202020204" pitchFamily="34" charset="0"/>
            </a:endParaRPr>
          </a:p>
          <a:p>
            <a:r>
              <a:rPr lang="en-US" altLang="en-US" sz="2000" b="1" dirty="0">
                <a:latin typeface="Times New Roman" panose="02020603050405020304" pitchFamily="18" charset="0"/>
                <a:cs typeface="Times New Roman" panose="02020603050405020304" pitchFamily="18" charset="0"/>
              </a:rPr>
              <a:t>Innovative Design</a:t>
            </a:r>
            <a:r>
              <a:rPr lang="en-US" altLang="en-US" sz="2000" dirty="0">
                <a:latin typeface="Times New Roman" panose="02020603050405020304" pitchFamily="18" charset="0"/>
                <a:cs typeface="Times New Roman" panose="02020603050405020304" pitchFamily="18" charset="0"/>
              </a:rPr>
              <a:t>: Offers unique and modern designs that attract style-conscious buyers.</a:t>
            </a:r>
            <a:endParaRPr lang="en-US" altLang="en-US" sz="2000" dirty="0">
              <a:latin typeface="Calibri" panose="020F0502020204030204" pitchFamily="34" charset="0"/>
              <a:cs typeface="Arial" panose="020B0604020202020204" pitchFamily="34" charset="0"/>
            </a:endParaRPr>
          </a:p>
          <a:p>
            <a:r>
              <a:rPr lang="en-US" altLang="en-US" sz="2000" b="1" dirty="0">
                <a:latin typeface="Times New Roman" panose="02020603050405020304" pitchFamily="18" charset="0"/>
                <a:cs typeface="Times New Roman" panose="02020603050405020304" pitchFamily="18" charset="0"/>
              </a:rPr>
              <a:t>Educational Value</a:t>
            </a:r>
            <a:r>
              <a:rPr lang="en-US" altLang="en-US" sz="2000" dirty="0">
                <a:latin typeface="Times New Roman" panose="02020603050405020304" pitchFamily="18" charset="0"/>
                <a:cs typeface="Times New Roman" panose="02020603050405020304" pitchFamily="18" charset="0"/>
              </a:rPr>
              <a:t>:</a:t>
            </a:r>
            <a:endParaRPr lang="en-US" altLang="en-US" sz="2000" dirty="0">
              <a:latin typeface="Calibri" panose="020F0502020204030204" pitchFamily="34" charset="0"/>
              <a:cs typeface="Arial" panose="020B0604020202020204" pitchFamily="34" charset="0"/>
            </a:endParaRPr>
          </a:p>
          <a:p>
            <a:r>
              <a:rPr lang="en-US" altLang="en-US" sz="2000" b="1" dirty="0">
                <a:latin typeface="Times New Roman" panose="02020603050405020304" pitchFamily="18" charset="0"/>
                <a:cs typeface="Times New Roman" panose="02020603050405020304" pitchFamily="18" charset="0"/>
              </a:rPr>
              <a:t>Raises Awareness</a:t>
            </a:r>
            <a:r>
              <a:rPr lang="en-US" altLang="en-US" sz="2000" dirty="0">
                <a:latin typeface="Times New Roman" panose="02020603050405020304" pitchFamily="18" charset="0"/>
                <a:cs typeface="Times New Roman" panose="02020603050405020304" pitchFamily="18" charset="0"/>
              </a:rPr>
              <a:t>: Highlights the importance of recycling and sustainability, encouraging broader adoption of eco-friendly practices.</a:t>
            </a:r>
            <a:endParaRPr lang="en-US" altLang="en-US" sz="2000" dirty="0">
              <a:latin typeface="Calibri" panose="020F0502020204030204" pitchFamily="34" charset="0"/>
              <a:cs typeface="Arial" panose="020B0604020202020204" pitchFamily="34" charset="0"/>
            </a:endParaRPr>
          </a:p>
          <a:p>
            <a:r>
              <a:rPr lang="en-US" altLang="en-US" sz="2000" b="1" dirty="0">
                <a:latin typeface="Times New Roman" panose="02020603050405020304" pitchFamily="18" charset="0"/>
                <a:cs typeface="Times New Roman" panose="02020603050405020304" pitchFamily="18" charset="0"/>
              </a:rPr>
              <a:t>Brand Differentiation</a:t>
            </a:r>
            <a:r>
              <a:rPr lang="en-US" altLang="en-US" sz="2000" dirty="0">
                <a:latin typeface="Times New Roman" panose="02020603050405020304" pitchFamily="18" charset="0"/>
                <a:cs typeface="Times New Roman" panose="02020603050405020304" pitchFamily="18" charset="0"/>
              </a:rPr>
              <a:t>:</a:t>
            </a:r>
            <a:endParaRPr lang="en-US" altLang="en-US" sz="2000" dirty="0">
              <a:latin typeface="Calibri" panose="020F0502020204030204" pitchFamily="34" charset="0"/>
              <a:cs typeface="Arial" panose="020B0604020202020204" pitchFamily="34" charset="0"/>
            </a:endParaRPr>
          </a:p>
          <a:p>
            <a:r>
              <a:rPr lang="en-US" altLang="en-US" sz="2000" b="1" dirty="0">
                <a:latin typeface="Times New Roman" panose="02020603050405020304" pitchFamily="18" charset="0"/>
                <a:cs typeface="Times New Roman" panose="02020603050405020304" pitchFamily="18" charset="0"/>
              </a:rPr>
              <a:t>Competitive Edge</a:t>
            </a:r>
            <a:r>
              <a:rPr lang="en-US" altLang="en-US" sz="2000" dirty="0">
                <a:latin typeface="Times New Roman" panose="02020603050405020304" pitchFamily="18" charset="0"/>
                <a:cs typeface="Times New Roman" panose="02020603050405020304" pitchFamily="18" charset="0"/>
              </a:rPr>
              <a:t>: Positions brands as leaders in sustainability, differentiating them in a crowded market.</a:t>
            </a:r>
            <a:endParaRPr lang="en-GB" altLang="en-US" sz="2800" b="1" dirty="0">
              <a:latin typeface="Calibri" panose="020F0502020204030204" pitchFamily="34" charset="0"/>
              <a:cs typeface="Arial" panose="020B0604020202020204" pitchFamily="34" charset="0"/>
            </a:endParaRPr>
          </a:p>
        </p:txBody>
      </p:sp>
      <p:pic>
        <p:nvPicPr>
          <p:cNvPr id="2" name="Picture 1">
            <a:extLst>
              <a:ext uri="{FF2B5EF4-FFF2-40B4-BE49-F238E27FC236}">
                <a16:creationId xmlns:a16="http://schemas.microsoft.com/office/drawing/2014/main" id="{FADA9F9E-0CFE-04D3-3180-A2D05BB125C1}"/>
              </a:ext>
            </a:extLst>
          </p:cNvPr>
          <p:cNvPicPr>
            <a:picLocks noChangeAspect="1"/>
          </p:cNvPicPr>
          <p:nvPr/>
        </p:nvPicPr>
        <p:blipFill>
          <a:blip r:embed="rId2"/>
          <a:stretch>
            <a:fillRect/>
          </a:stretch>
        </p:blipFill>
        <p:spPr>
          <a:xfrm>
            <a:off x="16492456" y="111801"/>
            <a:ext cx="1397339" cy="1397339"/>
          </a:xfrm>
          <a:prstGeom prst="rect">
            <a:avLst/>
          </a:prstGeom>
        </p:spPr>
      </p:pic>
    </p:spTree>
    <p:extLst>
      <p:ext uri="{BB962C8B-B14F-4D97-AF65-F5344CB8AC3E}">
        <p14:creationId xmlns:p14="http://schemas.microsoft.com/office/powerpoint/2010/main" val="36596568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6EA"/>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359" t="740"/>
          <a:stretch>
            <a:fillRect/>
          </a:stretch>
        </p:blipFill>
        <p:spPr>
          <a:xfrm>
            <a:off x="609600" y="1646237"/>
            <a:ext cx="17018736" cy="7619208"/>
          </a:xfrm>
          <a:prstGeom prst="rect">
            <a:avLst/>
          </a:prstGeom>
        </p:spPr>
      </p:pic>
      <p:grpSp>
        <p:nvGrpSpPr>
          <p:cNvPr id="7" name="Group 7"/>
          <p:cNvGrpSpPr/>
          <p:nvPr/>
        </p:nvGrpSpPr>
        <p:grpSpPr>
          <a:xfrm>
            <a:off x="177346" y="182331"/>
            <a:ext cx="5537653" cy="1050096"/>
            <a:chOff x="0" y="0"/>
            <a:chExt cx="1370814" cy="434650"/>
          </a:xfrm>
        </p:grpSpPr>
        <p:sp>
          <p:nvSpPr>
            <p:cNvPr id="8" name="Freeform 8"/>
            <p:cNvSpPr/>
            <p:nvPr/>
          </p:nvSpPr>
          <p:spPr>
            <a:xfrm>
              <a:off x="0" y="0"/>
              <a:ext cx="1370814" cy="434650"/>
            </a:xfrm>
            <a:custGeom>
              <a:avLst/>
              <a:gdLst/>
              <a:ahLst/>
              <a:cxnLst/>
              <a:rect l="l" t="t" r="r" b="b"/>
              <a:pathLst>
                <a:path w="1370814" h="434650">
                  <a:moveTo>
                    <a:pt x="75860" y="0"/>
                  </a:moveTo>
                  <a:lnTo>
                    <a:pt x="1294954" y="0"/>
                  </a:lnTo>
                  <a:cubicBezTo>
                    <a:pt x="1315073" y="0"/>
                    <a:pt x="1334369" y="7992"/>
                    <a:pt x="1348595" y="22219"/>
                  </a:cubicBezTo>
                  <a:cubicBezTo>
                    <a:pt x="1362822" y="36445"/>
                    <a:pt x="1370814" y="55741"/>
                    <a:pt x="1370814" y="75860"/>
                  </a:cubicBezTo>
                  <a:lnTo>
                    <a:pt x="1370814" y="358790"/>
                  </a:lnTo>
                  <a:cubicBezTo>
                    <a:pt x="1370814" y="378909"/>
                    <a:pt x="1362822" y="398204"/>
                    <a:pt x="1348595" y="412431"/>
                  </a:cubicBezTo>
                  <a:cubicBezTo>
                    <a:pt x="1334369" y="426658"/>
                    <a:pt x="1315073" y="434650"/>
                    <a:pt x="1294954" y="434650"/>
                  </a:cubicBezTo>
                  <a:lnTo>
                    <a:pt x="75860" y="434650"/>
                  </a:lnTo>
                  <a:cubicBezTo>
                    <a:pt x="55741" y="434650"/>
                    <a:pt x="36445" y="426658"/>
                    <a:pt x="22219" y="412431"/>
                  </a:cubicBezTo>
                  <a:cubicBezTo>
                    <a:pt x="7992" y="398204"/>
                    <a:pt x="0" y="378909"/>
                    <a:pt x="0" y="358790"/>
                  </a:cubicBezTo>
                  <a:lnTo>
                    <a:pt x="0" y="75860"/>
                  </a:lnTo>
                  <a:cubicBezTo>
                    <a:pt x="0" y="55741"/>
                    <a:pt x="7992" y="36445"/>
                    <a:pt x="22219" y="22219"/>
                  </a:cubicBezTo>
                  <a:cubicBezTo>
                    <a:pt x="36445" y="7992"/>
                    <a:pt x="55741" y="0"/>
                    <a:pt x="75860" y="0"/>
                  </a:cubicBezTo>
                  <a:close/>
                </a:path>
              </a:pathLst>
            </a:custGeom>
            <a:solidFill>
              <a:srgbClr val="FFF6EA"/>
            </a:solidFill>
            <a:ln w="47625">
              <a:solidFill>
                <a:srgbClr val="225F44"/>
              </a:solidFill>
            </a:ln>
          </p:spPr>
        </p:sp>
        <p:sp>
          <p:nvSpPr>
            <p:cNvPr id="9" name="TextBox 9"/>
            <p:cNvSpPr txBox="1"/>
            <p:nvPr/>
          </p:nvSpPr>
          <p:spPr>
            <a:xfrm>
              <a:off x="0" y="-47625"/>
              <a:ext cx="812800" cy="860425"/>
            </a:xfrm>
            <a:prstGeom prst="rect">
              <a:avLst/>
            </a:prstGeom>
          </p:spPr>
          <p:txBody>
            <a:bodyPr lIns="50800" tIns="50800" rIns="50800" bIns="50800" rtlCol="0" anchor="ctr"/>
            <a:lstStyle/>
            <a:p>
              <a:pPr algn="ctr">
                <a:lnSpc>
                  <a:spcPts val="3359"/>
                </a:lnSpc>
              </a:pPr>
              <a:endParaRPr sz="900"/>
            </a:p>
          </p:txBody>
        </p:sp>
      </p:grpSp>
      <p:sp>
        <p:nvSpPr>
          <p:cNvPr id="20" name="TextBox 20"/>
          <p:cNvSpPr txBox="1"/>
          <p:nvPr/>
        </p:nvSpPr>
        <p:spPr>
          <a:xfrm>
            <a:off x="590520" y="-29085"/>
            <a:ext cx="4632434" cy="2281202"/>
          </a:xfrm>
          <a:prstGeom prst="rect">
            <a:avLst/>
          </a:prstGeom>
        </p:spPr>
        <p:txBody>
          <a:bodyPr lIns="0" tIns="0" rIns="0" bIns="0" rtlCol="0" anchor="t">
            <a:spAutoFit/>
          </a:bodyPr>
          <a:lstStyle/>
          <a:p>
            <a:pPr algn="just">
              <a:lnSpc>
                <a:spcPts val="9600"/>
              </a:lnSpc>
              <a:spcBef>
                <a:spcPct val="0"/>
              </a:spcBef>
            </a:pPr>
            <a:r>
              <a:rPr lang="en-US" sz="4000" b="1" dirty="0"/>
              <a:t>Competition Analysis</a:t>
            </a:r>
          </a:p>
          <a:p>
            <a:pPr marL="0" lvl="0" indent="0" algn="just">
              <a:lnSpc>
                <a:spcPts val="9600"/>
              </a:lnSpc>
              <a:spcBef>
                <a:spcPct val="0"/>
              </a:spcBef>
            </a:pPr>
            <a:endParaRPr lang="en-US" sz="4000" dirty="0">
              <a:solidFill>
                <a:srgbClr val="225F44"/>
              </a:solidFill>
              <a:latin typeface="Montserrat"/>
            </a:endParaRPr>
          </a:p>
        </p:txBody>
      </p:sp>
      <p:graphicFrame>
        <p:nvGraphicFramePr>
          <p:cNvPr id="38" name="Table 37">
            <a:extLst>
              <a:ext uri="{FF2B5EF4-FFF2-40B4-BE49-F238E27FC236}">
                <a16:creationId xmlns:a16="http://schemas.microsoft.com/office/drawing/2014/main" id="{2F2F0738-4E48-55BB-F12A-9576FF640783}"/>
              </a:ext>
            </a:extLst>
          </p:cNvPr>
          <p:cNvGraphicFramePr>
            <a:graphicFrameLocks noGrp="1"/>
          </p:cNvGraphicFramePr>
          <p:nvPr>
            <p:extLst>
              <p:ext uri="{D42A27DB-BD31-4B8C-83A1-F6EECF244321}">
                <p14:modId xmlns:p14="http://schemas.microsoft.com/office/powerpoint/2010/main" val="949485874"/>
              </p:ext>
            </p:extLst>
          </p:nvPr>
        </p:nvGraphicFramePr>
        <p:xfrm>
          <a:off x="381000" y="1866899"/>
          <a:ext cx="17297400" cy="7619209"/>
        </p:xfrm>
        <a:graphic>
          <a:graphicData uri="http://schemas.openxmlformats.org/drawingml/2006/table">
            <a:tbl>
              <a:tblPr firstRow="1" bandRow="1">
                <a:tableStyleId>{93296810-A885-4BE3-A3E7-6D5BEEA58F35}</a:tableStyleId>
              </a:tblPr>
              <a:tblGrid>
                <a:gridCol w="2882900">
                  <a:extLst>
                    <a:ext uri="{9D8B030D-6E8A-4147-A177-3AD203B41FA5}">
                      <a16:colId xmlns:a16="http://schemas.microsoft.com/office/drawing/2014/main" val="666748423"/>
                    </a:ext>
                  </a:extLst>
                </a:gridCol>
                <a:gridCol w="2882900">
                  <a:extLst>
                    <a:ext uri="{9D8B030D-6E8A-4147-A177-3AD203B41FA5}">
                      <a16:colId xmlns:a16="http://schemas.microsoft.com/office/drawing/2014/main" val="837611741"/>
                    </a:ext>
                  </a:extLst>
                </a:gridCol>
                <a:gridCol w="2882900">
                  <a:extLst>
                    <a:ext uri="{9D8B030D-6E8A-4147-A177-3AD203B41FA5}">
                      <a16:colId xmlns:a16="http://schemas.microsoft.com/office/drawing/2014/main" val="2522811997"/>
                    </a:ext>
                  </a:extLst>
                </a:gridCol>
                <a:gridCol w="2882900">
                  <a:extLst>
                    <a:ext uri="{9D8B030D-6E8A-4147-A177-3AD203B41FA5}">
                      <a16:colId xmlns:a16="http://schemas.microsoft.com/office/drawing/2014/main" val="2808365038"/>
                    </a:ext>
                  </a:extLst>
                </a:gridCol>
                <a:gridCol w="2882900">
                  <a:extLst>
                    <a:ext uri="{9D8B030D-6E8A-4147-A177-3AD203B41FA5}">
                      <a16:colId xmlns:a16="http://schemas.microsoft.com/office/drawing/2014/main" val="842314674"/>
                    </a:ext>
                  </a:extLst>
                </a:gridCol>
                <a:gridCol w="2882900">
                  <a:extLst>
                    <a:ext uri="{9D8B030D-6E8A-4147-A177-3AD203B41FA5}">
                      <a16:colId xmlns:a16="http://schemas.microsoft.com/office/drawing/2014/main" val="3630476225"/>
                    </a:ext>
                  </a:extLst>
                </a:gridCol>
              </a:tblGrid>
              <a:tr h="714301">
                <a:tc>
                  <a:txBody>
                    <a:bodyPr/>
                    <a:lstStyle>
                      <a:lvl1pPr eaLnBrk="0" hangingPunct="0">
                        <a:buFont typeface="Arial" panose="020B0604020202020204" pitchFamily="34" charset="0"/>
                        <a:defRPr sz="2800">
                          <a:solidFill>
                            <a:srgbClr val="000000"/>
                          </a:solidFill>
                          <a:latin typeface="Calibri" panose="020F0502020204030204" pitchFamily="34" charset="0"/>
                          <a:cs typeface="Arial" panose="020B0604020202020204" pitchFamily="34" charset="0"/>
                        </a:defRPr>
                      </a:lvl1pPr>
                      <a:lvl2pPr eaLnBrk="0" hangingPunct="0">
                        <a:buFont typeface="Arial" panose="020B0604020202020204" pitchFamily="34" charset="0"/>
                        <a:defRPr sz="2400">
                          <a:solidFill>
                            <a:srgbClr val="000000"/>
                          </a:solidFill>
                          <a:latin typeface="Calibri" panose="020F0502020204030204" pitchFamily="34" charset="0"/>
                          <a:cs typeface="Arial" panose="020B0604020202020204" pitchFamily="34" charset="0"/>
                        </a:defRPr>
                      </a:lvl2pPr>
                      <a:lvl3pPr eaLnBrk="0" hangingPunct="0">
                        <a:buFont typeface="Arial" panose="020B0604020202020204" pitchFamily="34" charset="0"/>
                        <a:defRPr sz="2000">
                          <a:solidFill>
                            <a:srgbClr val="000000"/>
                          </a:solidFill>
                          <a:latin typeface="Calibri" panose="020F0502020204030204" pitchFamily="34" charset="0"/>
                          <a:cs typeface="Arial" panose="020B0604020202020204" pitchFamily="34" charset="0"/>
                        </a:defRPr>
                      </a:lvl3pPr>
                      <a:lvl4pPr eaLnBrk="0" hangingPunct="0">
                        <a:buFont typeface="Arial" panose="020B0604020202020204" pitchFamily="34" charset="0"/>
                        <a:defRPr>
                          <a:solidFill>
                            <a:srgbClr val="000000"/>
                          </a:solidFill>
                          <a:latin typeface="Calibri" panose="020F0502020204030204" pitchFamily="34" charset="0"/>
                          <a:cs typeface="Arial" panose="020B0604020202020204" pitchFamily="34" charset="0"/>
                        </a:defRPr>
                      </a:lvl4pPr>
                      <a:lvl5pPr eaLnBrk="0" hangingPunct="0">
                        <a:buFont typeface="Arial" panose="020B0604020202020204" pitchFamily="34" charset="0"/>
                        <a:defRPr>
                          <a:solidFill>
                            <a:srgbClr val="000000"/>
                          </a:solidFill>
                          <a:latin typeface="Calibri" panose="020F0502020204030204" pitchFamily="34" charset="0"/>
                          <a:cs typeface="Arial" panose="020B0604020202020204" pitchFamily="34" charset="0"/>
                        </a:defRPr>
                      </a:lvl5pPr>
                      <a:lvl6pPr eaLnBrk="0" fontAlgn="base" hangingPunct="0">
                        <a:spcBef>
                          <a:spcPct val="0"/>
                        </a:spcBef>
                        <a:spcAft>
                          <a:spcPct val="0"/>
                        </a:spcAft>
                        <a:buFont typeface="Arial" panose="020B0604020202020204" pitchFamily="34" charset="0"/>
                        <a:defRPr>
                          <a:solidFill>
                            <a:srgbClr val="000000"/>
                          </a:solidFill>
                          <a:latin typeface="Calibri" panose="020F0502020204030204" pitchFamily="34" charset="0"/>
                          <a:cs typeface="Arial" panose="020B0604020202020204" pitchFamily="34" charset="0"/>
                        </a:defRPr>
                      </a:lvl6pPr>
                      <a:lvl7pPr eaLnBrk="0" fontAlgn="base" hangingPunct="0">
                        <a:spcBef>
                          <a:spcPct val="0"/>
                        </a:spcBef>
                        <a:spcAft>
                          <a:spcPct val="0"/>
                        </a:spcAft>
                        <a:buFont typeface="Arial" panose="020B0604020202020204" pitchFamily="34" charset="0"/>
                        <a:defRPr>
                          <a:solidFill>
                            <a:srgbClr val="000000"/>
                          </a:solidFill>
                          <a:latin typeface="Calibri" panose="020F0502020204030204" pitchFamily="34" charset="0"/>
                          <a:cs typeface="Arial" panose="020B0604020202020204" pitchFamily="34" charset="0"/>
                        </a:defRPr>
                      </a:lvl7pPr>
                      <a:lvl8pPr eaLnBrk="0" fontAlgn="base" hangingPunct="0">
                        <a:spcBef>
                          <a:spcPct val="0"/>
                        </a:spcBef>
                        <a:spcAft>
                          <a:spcPct val="0"/>
                        </a:spcAft>
                        <a:buFont typeface="Arial" panose="020B0604020202020204" pitchFamily="34" charset="0"/>
                        <a:defRPr>
                          <a:solidFill>
                            <a:srgbClr val="000000"/>
                          </a:solidFill>
                          <a:latin typeface="Calibri" panose="020F0502020204030204" pitchFamily="34" charset="0"/>
                          <a:cs typeface="Arial" panose="020B0604020202020204" pitchFamily="34" charset="0"/>
                        </a:defRPr>
                      </a:lvl8pPr>
                      <a:lvl9pPr eaLnBrk="0" fontAlgn="base" hangingPunct="0">
                        <a:spcBef>
                          <a:spcPct val="0"/>
                        </a:spcBef>
                        <a:spcAft>
                          <a:spcPct val="0"/>
                        </a:spcAft>
                        <a:buFont typeface="Arial" panose="020B0604020202020204" pitchFamily="34" charset="0"/>
                        <a:defRPr>
                          <a:solidFill>
                            <a:srgbClr val="000000"/>
                          </a:solidFill>
                          <a:latin typeface="Calibri" panose="020F0502020204030204" pitchFamily="34" charset="0"/>
                          <a:cs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rgbClr val="000000"/>
                          </a:solidFill>
                          <a:effectLst/>
                          <a:latin typeface="Arial" panose="020B0604020202020204" pitchFamily="34" charset="0"/>
                        </a:rPr>
                        <a:t>Benefits </a:t>
                      </a:r>
                      <a:endParaRPr kumimoji="0" lang="en-US" altLang="en-US" sz="1800" b="0" i="0" u="none" strike="noStrike" cap="none" normalizeH="0" baseline="0" dirty="0">
                        <a:ln>
                          <a:noFill/>
                        </a:ln>
                        <a:solidFill>
                          <a:srgbClr val="000000"/>
                        </a:solidFill>
                        <a:effectLst/>
                        <a:latin typeface="Arial" panose="020B0604020202020204" pitchFamily="34" charset="0"/>
                      </a:endParaRPr>
                    </a:p>
                  </a:txBody>
                  <a:tcPr horzOverflow="overflow"/>
                </a:tc>
                <a:tc>
                  <a:txBody>
                    <a:bodyPr/>
                    <a:lstStyle>
                      <a:lvl1pPr eaLnBrk="0" hangingPunct="0">
                        <a:buFont typeface="Arial" panose="020B0604020202020204" pitchFamily="34" charset="0"/>
                        <a:defRPr sz="2800">
                          <a:solidFill>
                            <a:srgbClr val="000000"/>
                          </a:solidFill>
                          <a:latin typeface="Calibri" panose="020F0502020204030204" pitchFamily="34" charset="0"/>
                          <a:cs typeface="Arial" panose="020B0604020202020204" pitchFamily="34" charset="0"/>
                        </a:defRPr>
                      </a:lvl1pPr>
                      <a:lvl2pPr eaLnBrk="0" hangingPunct="0">
                        <a:buFont typeface="Arial" panose="020B0604020202020204" pitchFamily="34" charset="0"/>
                        <a:defRPr sz="2400">
                          <a:solidFill>
                            <a:srgbClr val="000000"/>
                          </a:solidFill>
                          <a:latin typeface="Calibri" panose="020F0502020204030204" pitchFamily="34" charset="0"/>
                          <a:cs typeface="Arial" panose="020B0604020202020204" pitchFamily="34" charset="0"/>
                        </a:defRPr>
                      </a:lvl2pPr>
                      <a:lvl3pPr eaLnBrk="0" hangingPunct="0">
                        <a:buFont typeface="Arial" panose="020B0604020202020204" pitchFamily="34" charset="0"/>
                        <a:defRPr sz="2000">
                          <a:solidFill>
                            <a:srgbClr val="000000"/>
                          </a:solidFill>
                          <a:latin typeface="Calibri" panose="020F0502020204030204" pitchFamily="34" charset="0"/>
                          <a:cs typeface="Arial" panose="020B0604020202020204" pitchFamily="34" charset="0"/>
                        </a:defRPr>
                      </a:lvl3pPr>
                      <a:lvl4pPr eaLnBrk="0" hangingPunct="0">
                        <a:buFont typeface="Arial" panose="020B0604020202020204" pitchFamily="34" charset="0"/>
                        <a:defRPr>
                          <a:solidFill>
                            <a:srgbClr val="000000"/>
                          </a:solidFill>
                          <a:latin typeface="Calibri" panose="020F0502020204030204" pitchFamily="34" charset="0"/>
                          <a:cs typeface="Arial" panose="020B0604020202020204" pitchFamily="34" charset="0"/>
                        </a:defRPr>
                      </a:lvl4pPr>
                      <a:lvl5pPr eaLnBrk="0" hangingPunct="0">
                        <a:buFont typeface="Arial" panose="020B0604020202020204" pitchFamily="34" charset="0"/>
                        <a:defRPr>
                          <a:solidFill>
                            <a:srgbClr val="000000"/>
                          </a:solidFill>
                          <a:latin typeface="Calibri" panose="020F0502020204030204" pitchFamily="34" charset="0"/>
                          <a:cs typeface="Arial" panose="020B0604020202020204" pitchFamily="34" charset="0"/>
                        </a:defRPr>
                      </a:lvl5pPr>
                      <a:lvl6pPr eaLnBrk="0" fontAlgn="base" hangingPunct="0">
                        <a:spcBef>
                          <a:spcPct val="0"/>
                        </a:spcBef>
                        <a:spcAft>
                          <a:spcPct val="0"/>
                        </a:spcAft>
                        <a:buFont typeface="Arial" panose="020B0604020202020204" pitchFamily="34" charset="0"/>
                        <a:defRPr>
                          <a:solidFill>
                            <a:srgbClr val="000000"/>
                          </a:solidFill>
                          <a:latin typeface="Calibri" panose="020F0502020204030204" pitchFamily="34" charset="0"/>
                          <a:cs typeface="Arial" panose="020B0604020202020204" pitchFamily="34" charset="0"/>
                        </a:defRPr>
                      </a:lvl6pPr>
                      <a:lvl7pPr eaLnBrk="0" fontAlgn="base" hangingPunct="0">
                        <a:spcBef>
                          <a:spcPct val="0"/>
                        </a:spcBef>
                        <a:spcAft>
                          <a:spcPct val="0"/>
                        </a:spcAft>
                        <a:buFont typeface="Arial" panose="020B0604020202020204" pitchFamily="34" charset="0"/>
                        <a:defRPr>
                          <a:solidFill>
                            <a:srgbClr val="000000"/>
                          </a:solidFill>
                          <a:latin typeface="Calibri" panose="020F0502020204030204" pitchFamily="34" charset="0"/>
                          <a:cs typeface="Arial" panose="020B0604020202020204" pitchFamily="34" charset="0"/>
                        </a:defRPr>
                      </a:lvl7pPr>
                      <a:lvl8pPr eaLnBrk="0" fontAlgn="base" hangingPunct="0">
                        <a:spcBef>
                          <a:spcPct val="0"/>
                        </a:spcBef>
                        <a:spcAft>
                          <a:spcPct val="0"/>
                        </a:spcAft>
                        <a:buFont typeface="Arial" panose="020B0604020202020204" pitchFamily="34" charset="0"/>
                        <a:defRPr>
                          <a:solidFill>
                            <a:srgbClr val="000000"/>
                          </a:solidFill>
                          <a:latin typeface="Calibri" panose="020F0502020204030204" pitchFamily="34" charset="0"/>
                          <a:cs typeface="Arial" panose="020B0604020202020204" pitchFamily="34" charset="0"/>
                        </a:defRPr>
                      </a:lvl8pPr>
                      <a:lvl9pPr eaLnBrk="0" fontAlgn="base" hangingPunct="0">
                        <a:spcBef>
                          <a:spcPct val="0"/>
                        </a:spcBef>
                        <a:spcAft>
                          <a:spcPct val="0"/>
                        </a:spcAft>
                        <a:buFont typeface="Arial" panose="020B0604020202020204" pitchFamily="34" charset="0"/>
                        <a:defRPr>
                          <a:solidFill>
                            <a:srgbClr val="000000"/>
                          </a:solidFill>
                          <a:latin typeface="Calibri" panose="020F0502020204030204" pitchFamily="34" charset="0"/>
                          <a:cs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rgbClr val="000000"/>
                          </a:solidFill>
                          <a:effectLst/>
                          <a:latin typeface="Times New Roman" panose="02020603050405020304" pitchFamily="18" charset="0"/>
                          <a:cs typeface="Times New Roman" panose="02020603050405020304" pitchFamily="18" charset="0"/>
                        </a:rPr>
                        <a:t>Patagonia</a:t>
                      </a:r>
                      <a:endParaRPr kumimoji="0" lang="en-US" altLang="en-US" sz="2000" b="0" i="0" u="none" strike="noStrike" cap="none" normalizeH="0" baseline="0">
                        <a:ln>
                          <a:noFill/>
                        </a:ln>
                        <a:solidFill>
                          <a:srgbClr val="000000"/>
                        </a:solidFill>
                        <a:effectLst/>
                        <a:latin typeface="Arial" panose="020B0604020202020204" pitchFamily="34" charset="0"/>
                      </a:endParaRPr>
                    </a:p>
                  </a:txBody>
                  <a:tcPr horzOverflow="overflow"/>
                </a:tc>
                <a:tc>
                  <a:txBody>
                    <a:bodyPr/>
                    <a:lstStyle>
                      <a:lvl1pPr eaLnBrk="0" hangingPunct="0">
                        <a:buFont typeface="Arial" panose="020B0604020202020204" pitchFamily="34" charset="0"/>
                        <a:defRPr sz="2800">
                          <a:solidFill>
                            <a:srgbClr val="000000"/>
                          </a:solidFill>
                          <a:latin typeface="Calibri" panose="020F0502020204030204" pitchFamily="34" charset="0"/>
                          <a:cs typeface="Arial" panose="020B0604020202020204" pitchFamily="34" charset="0"/>
                        </a:defRPr>
                      </a:lvl1pPr>
                      <a:lvl2pPr eaLnBrk="0" hangingPunct="0">
                        <a:buFont typeface="Arial" panose="020B0604020202020204" pitchFamily="34" charset="0"/>
                        <a:defRPr sz="2400">
                          <a:solidFill>
                            <a:srgbClr val="000000"/>
                          </a:solidFill>
                          <a:latin typeface="Calibri" panose="020F0502020204030204" pitchFamily="34" charset="0"/>
                          <a:cs typeface="Arial" panose="020B0604020202020204" pitchFamily="34" charset="0"/>
                        </a:defRPr>
                      </a:lvl2pPr>
                      <a:lvl3pPr eaLnBrk="0" hangingPunct="0">
                        <a:buFont typeface="Arial" panose="020B0604020202020204" pitchFamily="34" charset="0"/>
                        <a:defRPr sz="2000">
                          <a:solidFill>
                            <a:srgbClr val="000000"/>
                          </a:solidFill>
                          <a:latin typeface="Calibri" panose="020F0502020204030204" pitchFamily="34" charset="0"/>
                          <a:cs typeface="Arial" panose="020B0604020202020204" pitchFamily="34" charset="0"/>
                        </a:defRPr>
                      </a:lvl3pPr>
                      <a:lvl4pPr eaLnBrk="0" hangingPunct="0">
                        <a:buFont typeface="Arial" panose="020B0604020202020204" pitchFamily="34" charset="0"/>
                        <a:defRPr>
                          <a:solidFill>
                            <a:srgbClr val="000000"/>
                          </a:solidFill>
                          <a:latin typeface="Calibri" panose="020F0502020204030204" pitchFamily="34" charset="0"/>
                          <a:cs typeface="Arial" panose="020B0604020202020204" pitchFamily="34" charset="0"/>
                        </a:defRPr>
                      </a:lvl4pPr>
                      <a:lvl5pPr eaLnBrk="0" hangingPunct="0">
                        <a:buFont typeface="Arial" panose="020B0604020202020204" pitchFamily="34" charset="0"/>
                        <a:defRPr>
                          <a:solidFill>
                            <a:srgbClr val="000000"/>
                          </a:solidFill>
                          <a:latin typeface="Calibri" panose="020F0502020204030204" pitchFamily="34" charset="0"/>
                          <a:cs typeface="Arial" panose="020B0604020202020204" pitchFamily="34" charset="0"/>
                        </a:defRPr>
                      </a:lvl5pPr>
                      <a:lvl6pPr eaLnBrk="0" fontAlgn="base" hangingPunct="0">
                        <a:spcBef>
                          <a:spcPct val="0"/>
                        </a:spcBef>
                        <a:spcAft>
                          <a:spcPct val="0"/>
                        </a:spcAft>
                        <a:buFont typeface="Arial" panose="020B0604020202020204" pitchFamily="34" charset="0"/>
                        <a:defRPr>
                          <a:solidFill>
                            <a:srgbClr val="000000"/>
                          </a:solidFill>
                          <a:latin typeface="Calibri" panose="020F0502020204030204" pitchFamily="34" charset="0"/>
                          <a:cs typeface="Arial" panose="020B0604020202020204" pitchFamily="34" charset="0"/>
                        </a:defRPr>
                      </a:lvl6pPr>
                      <a:lvl7pPr eaLnBrk="0" fontAlgn="base" hangingPunct="0">
                        <a:spcBef>
                          <a:spcPct val="0"/>
                        </a:spcBef>
                        <a:spcAft>
                          <a:spcPct val="0"/>
                        </a:spcAft>
                        <a:buFont typeface="Arial" panose="020B0604020202020204" pitchFamily="34" charset="0"/>
                        <a:defRPr>
                          <a:solidFill>
                            <a:srgbClr val="000000"/>
                          </a:solidFill>
                          <a:latin typeface="Calibri" panose="020F0502020204030204" pitchFamily="34" charset="0"/>
                          <a:cs typeface="Arial" panose="020B0604020202020204" pitchFamily="34" charset="0"/>
                        </a:defRPr>
                      </a:lvl7pPr>
                      <a:lvl8pPr eaLnBrk="0" fontAlgn="base" hangingPunct="0">
                        <a:spcBef>
                          <a:spcPct val="0"/>
                        </a:spcBef>
                        <a:spcAft>
                          <a:spcPct val="0"/>
                        </a:spcAft>
                        <a:buFont typeface="Arial" panose="020B0604020202020204" pitchFamily="34" charset="0"/>
                        <a:defRPr>
                          <a:solidFill>
                            <a:srgbClr val="000000"/>
                          </a:solidFill>
                          <a:latin typeface="Calibri" panose="020F0502020204030204" pitchFamily="34" charset="0"/>
                          <a:cs typeface="Arial" panose="020B0604020202020204" pitchFamily="34" charset="0"/>
                        </a:defRPr>
                      </a:lvl8pPr>
                      <a:lvl9pPr eaLnBrk="0" fontAlgn="base" hangingPunct="0">
                        <a:spcBef>
                          <a:spcPct val="0"/>
                        </a:spcBef>
                        <a:spcAft>
                          <a:spcPct val="0"/>
                        </a:spcAft>
                        <a:buFont typeface="Arial" panose="020B0604020202020204" pitchFamily="34" charset="0"/>
                        <a:defRPr>
                          <a:solidFill>
                            <a:srgbClr val="000000"/>
                          </a:solidFill>
                          <a:latin typeface="Calibri" panose="020F0502020204030204" pitchFamily="34" charset="0"/>
                          <a:cs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a:ln>
                            <a:noFill/>
                          </a:ln>
                          <a:solidFill>
                            <a:srgbClr val="000000"/>
                          </a:solidFill>
                          <a:effectLst/>
                          <a:latin typeface="Times New Roman" panose="02020603050405020304" pitchFamily="18" charset="0"/>
                          <a:cs typeface="Times New Roman" panose="02020603050405020304" pitchFamily="18" charset="0"/>
                        </a:rPr>
                        <a:t>Adidas</a:t>
                      </a:r>
                      <a:endParaRPr kumimoji="0" lang="en-US" altLang="en-US" sz="1800" b="0" i="0" u="none" strike="noStrike" cap="none" normalizeH="0" baseline="0">
                        <a:ln>
                          <a:noFill/>
                        </a:ln>
                        <a:solidFill>
                          <a:srgbClr val="000000"/>
                        </a:solidFill>
                        <a:effectLst/>
                        <a:latin typeface="Arial" panose="020B0604020202020204" pitchFamily="34" charset="0"/>
                      </a:endParaRPr>
                    </a:p>
                  </a:txBody>
                  <a:tcPr horzOverflow="overflow"/>
                </a:tc>
                <a:tc>
                  <a:txBody>
                    <a:bodyPr/>
                    <a:lstStyle>
                      <a:lvl1pPr eaLnBrk="0" hangingPunct="0">
                        <a:buFont typeface="Arial" panose="020B0604020202020204" pitchFamily="34" charset="0"/>
                        <a:defRPr sz="2800">
                          <a:solidFill>
                            <a:srgbClr val="000000"/>
                          </a:solidFill>
                          <a:latin typeface="Calibri" panose="020F0502020204030204" pitchFamily="34" charset="0"/>
                          <a:cs typeface="Arial" panose="020B0604020202020204" pitchFamily="34" charset="0"/>
                        </a:defRPr>
                      </a:lvl1pPr>
                      <a:lvl2pPr eaLnBrk="0" hangingPunct="0">
                        <a:buFont typeface="Arial" panose="020B0604020202020204" pitchFamily="34" charset="0"/>
                        <a:defRPr sz="2400">
                          <a:solidFill>
                            <a:srgbClr val="000000"/>
                          </a:solidFill>
                          <a:latin typeface="Calibri" panose="020F0502020204030204" pitchFamily="34" charset="0"/>
                          <a:cs typeface="Arial" panose="020B0604020202020204" pitchFamily="34" charset="0"/>
                        </a:defRPr>
                      </a:lvl2pPr>
                      <a:lvl3pPr eaLnBrk="0" hangingPunct="0">
                        <a:buFont typeface="Arial" panose="020B0604020202020204" pitchFamily="34" charset="0"/>
                        <a:defRPr sz="2000">
                          <a:solidFill>
                            <a:srgbClr val="000000"/>
                          </a:solidFill>
                          <a:latin typeface="Calibri" panose="020F0502020204030204" pitchFamily="34" charset="0"/>
                          <a:cs typeface="Arial" panose="020B0604020202020204" pitchFamily="34" charset="0"/>
                        </a:defRPr>
                      </a:lvl3pPr>
                      <a:lvl4pPr eaLnBrk="0" hangingPunct="0">
                        <a:buFont typeface="Arial" panose="020B0604020202020204" pitchFamily="34" charset="0"/>
                        <a:defRPr>
                          <a:solidFill>
                            <a:srgbClr val="000000"/>
                          </a:solidFill>
                          <a:latin typeface="Calibri" panose="020F0502020204030204" pitchFamily="34" charset="0"/>
                          <a:cs typeface="Arial" panose="020B0604020202020204" pitchFamily="34" charset="0"/>
                        </a:defRPr>
                      </a:lvl4pPr>
                      <a:lvl5pPr eaLnBrk="0" hangingPunct="0">
                        <a:buFont typeface="Arial" panose="020B0604020202020204" pitchFamily="34" charset="0"/>
                        <a:defRPr>
                          <a:solidFill>
                            <a:srgbClr val="000000"/>
                          </a:solidFill>
                          <a:latin typeface="Calibri" panose="020F0502020204030204" pitchFamily="34" charset="0"/>
                          <a:cs typeface="Arial" panose="020B0604020202020204" pitchFamily="34" charset="0"/>
                        </a:defRPr>
                      </a:lvl5pPr>
                      <a:lvl6pPr eaLnBrk="0" fontAlgn="base" hangingPunct="0">
                        <a:spcBef>
                          <a:spcPct val="0"/>
                        </a:spcBef>
                        <a:spcAft>
                          <a:spcPct val="0"/>
                        </a:spcAft>
                        <a:buFont typeface="Arial" panose="020B0604020202020204" pitchFamily="34" charset="0"/>
                        <a:defRPr>
                          <a:solidFill>
                            <a:srgbClr val="000000"/>
                          </a:solidFill>
                          <a:latin typeface="Calibri" panose="020F0502020204030204" pitchFamily="34" charset="0"/>
                          <a:cs typeface="Arial" panose="020B0604020202020204" pitchFamily="34" charset="0"/>
                        </a:defRPr>
                      </a:lvl6pPr>
                      <a:lvl7pPr eaLnBrk="0" fontAlgn="base" hangingPunct="0">
                        <a:spcBef>
                          <a:spcPct val="0"/>
                        </a:spcBef>
                        <a:spcAft>
                          <a:spcPct val="0"/>
                        </a:spcAft>
                        <a:buFont typeface="Arial" panose="020B0604020202020204" pitchFamily="34" charset="0"/>
                        <a:defRPr>
                          <a:solidFill>
                            <a:srgbClr val="000000"/>
                          </a:solidFill>
                          <a:latin typeface="Calibri" panose="020F0502020204030204" pitchFamily="34" charset="0"/>
                          <a:cs typeface="Arial" panose="020B0604020202020204" pitchFamily="34" charset="0"/>
                        </a:defRPr>
                      </a:lvl7pPr>
                      <a:lvl8pPr eaLnBrk="0" fontAlgn="base" hangingPunct="0">
                        <a:spcBef>
                          <a:spcPct val="0"/>
                        </a:spcBef>
                        <a:spcAft>
                          <a:spcPct val="0"/>
                        </a:spcAft>
                        <a:buFont typeface="Arial" panose="020B0604020202020204" pitchFamily="34" charset="0"/>
                        <a:defRPr>
                          <a:solidFill>
                            <a:srgbClr val="000000"/>
                          </a:solidFill>
                          <a:latin typeface="Calibri" panose="020F0502020204030204" pitchFamily="34" charset="0"/>
                          <a:cs typeface="Arial" panose="020B0604020202020204" pitchFamily="34" charset="0"/>
                        </a:defRPr>
                      </a:lvl8pPr>
                      <a:lvl9pPr eaLnBrk="0" fontAlgn="base" hangingPunct="0">
                        <a:spcBef>
                          <a:spcPct val="0"/>
                        </a:spcBef>
                        <a:spcAft>
                          <a:spcPct val="0"/>
                        </a:spcAft>
                        <a:buFont typeface="Arial" panose="020B0604020202020204" pitchFamily="34" charset="0"/>
                        <a:defRPr>
                          <a:solidFill>
                            <a:srgbClr val="000000"/>
                          </a:solidFill>
                          <a:latin typeface="Calibri" panose="020F0502020204030204" pitchFamily="34" charset="0"/>
                          <a:cs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Times New Roman" panose="02020603050405020304" pitchFamily="18" charset="0"/>
                          <a:cs typeface="Times New Roman" panose="02020603050405020304" pitchFamily="18" charset="0"/>
                        </a:rPr>
                        <a:t>H&amp;M Conscious Collection</a:t>
                      </a:r>
                      <a:endParaRPr kumimoji="0" lang="en-US" altLang="en-US" sz="1800" b="0" i="0" u="none" strike="noStrike" cap="none" normalizeH="0" baseline="0">
                        <a:ln>
                          <a:noFill/>
                        </a:ln>
                        <a:solidFill>
                          <a:srgbClr val="000000"/>
                        </a:solidFill>
                        <a:effectLst/>
                        <a:latin typeface="Arial" panose="020B0604020202020204" pitchFamily="34" charset="0"/>
                      </a:endParaRPr>
                    </a:p>
                  </a:txBody>
                  <a:tcPr horzOverflow="overflow"/>
                </a:tc>
                <a:tc>
                  <a:txBody>
                    <a:bodyPr/>
                    <a:lstStyle>
                      <a:lvl1pPr eaLnBrk="0" hangingPunct="0">
                        <a:buFont typeface="Arial" panose="020B0604020202020204" pitchFamily="34" charset="0"/>
                        <a:defRPr sz="2800">
                          <a:solidFill>
                            <a:srgbClr val="000000"/>
                          </a:solidFill>
                          <a:latin typeface="Calibri" panose="020F0502020204030204" pitchFamily="34" charset="0"/>
                          <a:cs typeface="Arial" panose="020B0604020202020204" pitchFamily="34" charset="0"/>
                        </a:defRPr>
                      </a:lvl1pPr>
                      <a:lvl2pPr eaLnBrk="0" hangingPunct="0">
                        <a:buFont typeface="Arial" panose="020B0604020202020204" pitchFamily="34" charset="0"/>
                        <a:defRPr sz="2400">
                          <a:solidFill>
                            <a:srgbClr val="000000"/>
                          </a:solidFill>
                          <a:latin typeface="Calibri" panose="020F0502020204030204" pitchFamily="34" charset="0"/>
                          <a:cs typeface="Arial" panose="020B0604020202020204" pitchFamily="34" charset="0"/>
                        </a:defRPr>
                      </a:lvl2pPr>
                      <a:lvl3pPr eaLnBrk="0" hangingPunct="0">
                        <a:buFont typeface="Arial" panose="020B0604020202020204" pitchFamily="34" charset="0"/>
                        <a:defRPr sz="2000">
                          <a:solidFill>
                            <a:srgbClr val="000000"/>
                          </a:solidFill>
                          <a:latin typeface="Calibri" panose="020F0502020204030204" pitchFamily="34" charset="0"/>
                          <a:cs typeface="Arial" panose="020B0604020202020204" pitchFamily="34" charset="0"/>
                        </a:defRPr>
                      </a:lvl3pPr>
                      <a:lvl4pPr eaLnBrk="0" hangingPunct="0">
                        <a:buFont typeface="Arial" panose="020B0604020202020204" pitchFamily="34" charset="0"/>
                        <a:defRPr>
                          <a:solidFill>
                            <a:srgbClr val="000000"/>
                          </a:solidFill>
                          <a:latin typeface="Calibri" panose="020F0502020204030204" pitchFamily="34" charset="0"/>
                          <a:cs typeface="Arial" panose="020B0604020202020204" pitchFamily="34" charset="0"/>
                        </a:defRPr>
                      </a:lvl4pPr>
                      <a:lvl5pPr eaLnBrk="0" hangingPunct="0">
                        <a:buFont typeface="Arial" panose="020B0604020202020204" pitchFamily="34" charset="0"/>
                        <a:defRPr>
                          <a:solidFill>
                            <a:srgbClr val="000000"/>
                          </a:solidFill>
                          <a:latin typeface="Calibri" panose="020F0502020204030204" pitchFamily="34" charset="0"/>
                          <a:cs typeface="Arial" panose="020B0604020202020204" pitchFamily="34" charset="0"/>
                        </a:defRPr>
                      </a:lvl5pPr>
                      <a:lvl6pPr eaLnBrk="0" fontAlgn="base" hangingPunct="0">
                        <a:spcBef>
                          <a:spcPct val="0"/>
                        </a:spcBef>
                        <a:spcAft>
                          <a:spcPct val="0"/>
                        </a:spcAft>
                        <a:buFont typeface="Arial" panose="020B0604020202020204" pitchFamily="34" charset="0"/>
                        <a:defRPr>
                          <a:solidFill>
                            <a:srgbClr val="000000"/>
                          </a:solidFill>
                          <a:latin typeface="Calibri" panose="020F0502020204030204" pitchFamily="34" charset="0"/>
                          <a:cs typeface="Arial" panose="020B0604020202020204" pitchFamily="34" charset="0"/>
                        </a:defRPr>
                      </a:lvl6pPr>
                      <a:lvl7pPr eaLnBrk="0" fontAlgn="base" hangingPunct="0">
                        <a:spcBef>
                          <a:spcPct val="0"/>
                        </a:spcBef>
                        <a:spcAft>
                          <a:spcPct val="0"/>
                        </a:spcAft>
                        <a:buFont typeface="Arial" panose="020B0604020202020204" pitchFamily="34" charset="0"/>
                        <a:defRPr>
                          <a:solidFill>
                            <a:srgbClr val="000000"/>
                          </a:solidFill>
                          <a:latin typeface="Calibri" panose="020F0502020204030204" pitchFamily="34" charset="0"/>
                          <a:cs typeface="Arial" panose="020B0604020202020204" pitchFamily="34" charset="0"/>
                        </a:defRPr>
                      </a:lvl7pPr>
                      <a:lvl8pPr eaLnBrk="0" fontAlgn="base" hangingPunct="0">
                        <a:spcBef>
                          <a:spcPct val="0"/>
                        </a:spcBef>
                        <a:spcAft>
                          <a:spcPct val="0"/>
                        </a:spcAft>
                        <a:buFont typeface="Arial" panose="020B0604020202020204" pitchFamily="34" charset="0"/>
                        <a:defRPr>
                          <a:solidFill>
                            <a:srgbClr val="000000"/>
                          </a:solidFill>
                          <a:latin typeface="Calibri" panose="020F0502020204030204" pitchFamily="34" charset="0"/>
                          <a:cs typeface="Arial" panose="020B0604020202020204" pitchFamily="34" charset="0"/>
                        </a:defRPr>
                      </a:lvl8pPr>
                      <a:lvl9pPr eaLnBrk="0" fontAlgn="base" hangingPunct="0">
                        <a:spcBef>
                          <a:spcPct val="0"/>
                        </a:spcBef>
                        <a:spcAft>
                          <a:spcPct val="0"/>
                        </a:spcAft>
                        <a:buFont typeface="Arial" panose="020B0604020202020204" pitchFamily="34" charset="0"/>
                        <a:defRPr>
                          <a:solidFill>
                            <a:srgbClr val="000000"/>
                          </a:solidFill>
                          <a:latin typeface="Calibri" panose="020F0502020204030204" pitchFamily="34" charset="0"/>
                          <a:cs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Times New Roman" panose="02020603050405020304" pitchFamily="18" charset="0"/>
                          <a:cs typeface="Times New Roman" panose="02020603050405020304" pitchFamily="18" charset="0"/>
                        </a:rPr>
                        <a:t>Traditional Apparel Brands</a:t>
                      </a:r>
                      <a:endParaRPr kumimoji="0" lang="en-US" altLang="en-US" sz="1600" b="1" i="0" u="none" strike="noStrike" cap="none" normalizeH="0" baseline="0">
                        <a:ln>
                          <a:noFill/>
                        </a:ln>
                        <a:solidFill>
                          <a:srgbClr val="000000"/>
                        </a:solidFill>
                        <a:effectLst/>
                        <a:latin typeface="Arial" panose="020B0604020202020204" pitchFamily="34" charset="0"/>
                      </a:endParaRPr>
                    </a:p>
                  </a:txBody>
                  <a:tcPr horzOverflow="overflow"/>
                </a:tc>
                <a:tc>
                  <a:txBody>
                    <a:bodyPr/>
                    <a:lstStyle>
                      <a:lvl1pPr eaLnBrk="0" hangingPunct="0">
                        <a:buFont typeface="Arial" panose="020B0604020202020204" pitchFamily="34" charset="0"/>
                        <a:defRPr sz="2800">
                          <a:solidFill>
                            <a:srgbClr val="000000"/>
                          </a:solidFill>
                          <a:latin typeface="Calibri" panose="020F0502020204030204" pitchFamily="34" charset="0"/>
                          <a:cs typeface="Arial" panose="020B0604020202020204" pitchFamily="34" charset="0"/>
                        </a:defRPr>
                      </a:lvl1pPr>
                      <a:lvl2pPr eaLnBrk="0" hangingPunct="0">
                        <a:buFont typeface="Arial" panose="020B0604020202020204" pitchFamily="34" charset="0"/>
                        <a:defRPr sz="2400">
                          <a:solidFill>
                            <a:srgbClr val="000000"/>
                          </a:solidFill>
                          <a:latin typeface="Calibri" panose="020F0502020204030204" pitchFamily="34" charset="0"/>
                          <a:cs typeface="Arial" panose="020B0604020202020204" pitchFamily="34" charset="0"/>
                        </a:defRPr>
                      </a:lvl2pPr>
                      <a:lvl3pPr eaLnBrk="0" hangingPunct="0">
                        <a:buFont typeface="Arial" panose="020B0604020202020204" pitchFamily="34" charset="0"/>
                        <a:defRPr sz="2000">
                          <a:solidFill>
                            <a:srgbClr val="000000"/>
                          </a:solidFill>
                          <a:latin typeface="Calibri" panose="020F0502020204030204" pitchFamily="34" charset="0"/>
                          <a:cs typeface="Arial" panose="020B0604020202020204" pitchFamily="34" charset="0"/>
                        </a:defRPr>
                      </a:lvl3pPr>
                      <a:lvl4pPr eaLnBrk="0" hangingPunct="0">
                        <a:buFont typeface="Arial" panose="020B0604020202020204" pitchFamily="34" charset="0"/>
                        <a:defRPr>
                          <a:solidFill>
                            <a:srgbClr val="000000"/>
                          </a:solidFill>
                          <a:latin typeface="Calibri" panose="020F0502020204030204" pitchFamily="34" charset="0"/>
                          <a:cs typeface="Arial" panose="020B0604020202020204" pitchFamily="34" charset="0"/>
                        </a:defRPr>
                      </a:lvl4pPr>
                      <a:lvl5pPr eaLnBrk="0" hangingPunct="0">
                        <a:buFont typeface="Arial" panose="020B0604020202020204" pitchFamily="34" charset="0"/>
                        <a:defRPr>
                          <a:solidFill>
                            <a:srgbClr val="000000"/>
                          </a:solidFill>
                          <a:latin typeface="Calibri" panose="020F0502020204030204" pitchFamily="34" charset="0"/>
                          <a:cs typeface="Arial" panose="020B0604020202020204" pitchFamily="34" charset="0"/>
                        </a:defRPr>
                      </a:lvl5pPr>
                      <a:lvl6pPr eaLnBrk="0" fontAlgn="base" hangingPunct="0">
                        <a:spcBef>
                          <a:spcPct val="0"/>
                        </a:spcBef>
                        <a:spcAft>
                          <a:spcPct val="0"/>
                        </a:spcAft>
                        <a:buFont typeface="Arial" panose="020B0604020202020204" pitchFamily="34" charset="0"/>
                        <a:defRPr>
                          <a:solidFill>
                            <a:srgbClr val="000000"/>
                          </a:solidFill>
                          <a:latin typeface="Calibri" panose="020F0502020204030204" pitchFamily="34" charset="0"/>
                          <a:cs typeface="Arial" panose="020B0604020202020204" pitchFamily="34" charset="0"/>
                        </a:defRPr>
                      </a:lvl6pPr>
                      <a:lvl7pPr eaLnBrk="0" fontAlgn="base" hangingPunct="0">
                        <a:spcBef>
                          <a:spcPct val="0"/>
                        </a:spcBef>
                        <a:spcAft>
                          <a:spcPct val="0"/>
                        </a:spcAft>
                        <a:buFont typeface="Arial" panose="020B0604020202020204" pitchFamily="34" charset="0"/>
                        <a:defRPr>
                          <a:solidFill>
                            <a:srgbClr val="000000"/>
                          </a:solidFill>
                          <a:latin typeface="Calibri" panose="020F0502020204030204" pitchFamily="34" charset="0"/>
                          <a:cs typeface="Arial" panose="020B0604020202020204" pitchFamily="34" charset="0"/>
                        </a:defRPr>
                      </a:lvl7pPr>
                      <a:lvl8pPr eaLnBrk="0" fontAlgn="base" hangingPunct="0">
                        <a:spcBef>
                          <a:spcPct val="0"/>
                        </a:spcBef>
                        <a:spcAft>
                          <a:spcPct val="0"/>
                        </a:spcAft>
                        <a:buFont typeface="Arial" panose="020B0604020202020204" pitchFamily="34" charset="0"/>
                        <a:defRPr>
                          <a:solidFill>
                            <a:srgbClr val="000000"/>
                          </a:solidFill>
                          <a:latin typeface="Calibri" panose="020F0502020204030204" pitchFamily="34" charset="0"/>
                          <a:cs typeface="Arial" panose="020B0604020202020204" pitchFamily="34" charset="0"/>
                        </a:defRPr>
                      </a:lvl8pPr>
                      <a:lvl9pPr eaLnBrk="0" fontAlgn="base" hangingPunct="0">
                        <a:spcBef>
                          <a:spcPct val="0"/>
                        </a:spcBef>
                        <a:spcAft>
                          <a:spcPct val="0"/>
                        </a:spcAft>
                        <a:buFont typeface="Arial" panose="020B0604020202020204" pitchFamily="34" charset="0"/>
                        <a:defRPr>
                          <a:solidFill>
                            <a:srgbClr val="000000"/>
                          </a:solidFill>
                          <a:latin typeface="Calibri" panose="020F0502020204030204" pitchFamily="34" charset="0"/>
                          <a:cs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a:ln>
                            <a:noFill/>
                          </a:ln>
                          <a:solidFill>
                            <a:srgbClr val="000000"/>
                          </a:solidFill>
                          <a:effectLst/>
                          <a:latin typeface="Arial" panose="020B0604020202020204" pitchFamily="34" charset="0"/>
                        </a:rPr>
                        <a:t>JEHA</a:t>
                      </a:r>
                      <a:endParaRPr kumimoji="0" lang="en-US" altLang="en-US" sz="1800" b="0" i="0" u="none" strike="noStrike" cap="none" normalizeH="0" baseline="0">
                        <a:ln>
                          <a:noFill/>
                        </a:ln>
                        <a:solidFill>
                          <a:srgbClr val="000000"/>
                        </a:solidFill>
                        <a:effectLst/>
                        <a:latin typeface="Arial" panose="020B0604020202020204" pitchFamily="34" charset="0"/>
                      </a:endParaRPr>
                    </a:p>
                  </a:txBody>
                  <a:tcPr horzOverflow="overflow"/>
                </a:tc>
                <a:extLst>
                  <a:ext uri="{0D108BD9-81ED-4DB2-BD59-A6C34878D82A}">
                    <a16:rowId xmlns:a16="http://schemas.microsoft.com/office/drawing/2014/main" val="1806830575"/>
                  </a:ext>
                </a:extLst>
              </a:tr>
              <a:tr h="1734730">
                <a:tc>
                  <a:txBody>
                    <a:bodyPr/>
                    <a:lstStyle>
                      <a:lvl1pPr eaLnBrk="0" hangingPunct="0">
                        <a:buFont typeface="Arial" panose="020B0604020202020204" pitchFamily="34" charset="0"/>
                        <a:defRPr sz="2800">
                          <a:solidFill>
                            <a:srgbClr val="000000"/>
                          </a:solidFill>
                          <a:latin typeface="Calibri" panose="020F0502020204030204" pitchFamily="34" charset="0"/>
                          <a:cs typeface="Arial" panose="020B0604020202020204" pitchFamily="34" charset="0"/>
                        </a:defRPr>
                      </a:lvl1pPr>
                      <a:lvl2pPr eaLnBrk="0" hangingPunct="0">
                        <a:buFont typeface="Arial" panose="020B0604020202020204" pitchFamily="34" charset="0"/>
                        <a:defRPr sz="2400">
                          <a:solidFill>
                            <a:srgbClr val="000000"/>
                          </a:solidFill>
                          <a:latin typeface="Calibri" panose="020F0502020204030204" pitchFamily="34" charset="0"/>
                          <a:cs typeface="Arial" panose="020B0604020202020204" pitchFamily="34" charset="0"/>
                        </a:defRPr>
                      </a:lvl2pPr>
                      <a:lvl3pPr eaLnBrk="0" hangingPunct="0">
                        <a:buFont typeface="Arial" panose="020B0604020202020204" pitchFamily="34" charset="0"/>
                        <a:defRPr sz="2000">
                          <a:solidFill>
                            <a:srgbClr val="000000"/>
                          </a:solidFill>
                          <a:latin typeface="Calibri" panose="020F0502020204030204" pitchFamily="34" charset="0"/>
                          <a:cs typeface="Arial" panose="020B0604020202020204" pitchFamily="34" charset="0"/>
                        </a:defRPr>
                      </a:lvl3pPr>
                      <a:lvl4pPr eaLnBrk="0" hangingPunct="0">
                        <a:buFont typeface="Arial" panose="020B0604020202020204" pitchFamily="34" charset="0"/>
                        <a:defRPr>
                          <a:solidFill>
                            <a:srgbClr val="000000"/>
                          </a:solidFill>
                          <a:latin typeface="Calibri" panose="020F0502020204030204" pitchFamily="34" charset="0"/>
                          <a:cs typeface="Arial" panose="020B0604020202020204" pitchFamily="34" charset="0"/>
                        </a:defRPr>
                      </a:lvl4pPr>
                      <a:lvl5pPr eaLnBrk="0" hangingPunct="0">
                        <a:buFont typeface="Arial" panose="020B0604020202020204" pitchFamily="34" charset="0"/>
                        <a:defRPr>
                          <a:solidFill>
                            <a:srgbClr val="000000"/>
                          </a:solidFill>
                          <a:latin typeface="Calibri" panose="020F0502020204030204" pitchFamily="34" charset="0"/>
                          <a:cs typeface="Arial" panose="020B0604020202020204" pitchFamily="34" charset="0"/>
                        </a:defRPr>
                      </a:lvl5pPr>
                      <a:lvl6pPr eaLnBrk="0" fontAlgn="base" hangingPunct="0">
                        <a:spcBef>
                          <a:spcPct val="0"/>
                        </a:spcBef>
                        <a:spcAft>
                          <a:spcPct val="0"/>
                        </a:spcAft>
                        <a:buFont typeface="Arial" panose="020B0604020202020204" pitchFamily="34" charset="0"/>
                        <a:defRPr>
                          <a:solidFill>
                            <a:srgbClr val="000000"/>
                          </a:solidFill>
                          <a:latin typeface="Calibri" panose="020F0502020204030204" pitchFamily="34" charset="0"/>
                          <a:cs typeface="Arial" panose="020B0604020202020204" pitchFamily="34" charset="0"/>
                        </a:defRPr>
                      </a:lvl6pPr>
                      <a:lvl7pPr eaLnBrk="0" fontAlgn="base" hangingPunct="0">
                        <a:spcBef>
                          <a:spcPct val="0"/>
                        </a:spcBef>
                        <a:spcAft>
                          <a:spcPct val="0"/>
                        </a:spcAft>
                        <a:buFont typeface="Arial" panose="020B0604020202020204" pitchFamily="34" charset="0"/>
                        <a:defRPr>
                          <a:solidFill>
                            <a:srgbClr val="000000"/>
                          </a:solidFill>
                          <a:latin typeface="Calibri" panose="020F0502020204030204" pitchFamily="34" charset="0"/>
                          <a:cs typeface="Arial" panose="020B0604020202020204" pitchFamily="34" charset="0"/>
                        </a:defRPr>
                      </a:lvl7pPr>
                      <a:lvl8pPr eaLnBrk="0" fontAlgn="base" hangingPunct="0">
                        <a:spcBef>
                          <a:spcPct val="0"/>
                        </a:spcBef>
                        <a:spcAft>
                          <a:spcPct val="0"/>
                        </a:spcAft>
                        <a:buFont typeface="Arial" panose="020B0604020202020204" pitchFamily="34" charset="0"/>
                        <a:defRPr>
                          <a:solidFill>
                            <a:srgbClr val="000000"/>
                          </a:solidFill>
                          <a:latin typeface="Calibri" panose="020F0502020204030204" pitchFamily="34" charset="0"/>
                          <a:cs typeface="Arial" panose="020B0604020202020204" pitchFamily="34" charset="0"/>
                        </a:defRPr>
                      </a:lvl8pPr>
                      <a:lvl9pPr eaLnBrk="0" fontAlgn="base" hangingPunct="0">
                        <a:spcBef>
                          <a:spcPct val="0"/>
                        </a:spcBef>
                        <a:spcAft>
                          <a:spcPct val="0"/>
                        </a:spcAft>
                        <a:buFont typeface="Arial" panose="020B0604020202020204" pitchFamily="34" charset="0"/>
                        <a:defRPr>
                          <a:solidFill>
                            <a:srgbClr val="000000"/>
                          </a:solidFill>
                          <a:latin typeface="Calibri" panose="020F050202020403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Arial" panose="020B0604020202020204" pitchFamily="34" charset="0"/>
                        </a:rPr>
                        <a:t>Product</a:t>
                      </a:r>
                    </a:p>
                  </a:txBody>
                  <a:tcPr horzOverflow="overflow"/>
                </a:tc>
                <a:tc>
                  <a:txBody>
                    <a:bodyPr/>
                    <a:lstStyle>
                      <a:lvl1pPr eaLnBrk="0" hangingPunct="0">
                        <a:buFont typeface="Arial" panose="020B0604020202020204" pitchFamily="34" charset="0"/>
                        <a:defRPr sz="2800">
                          <a:solidFill>
                            <a:srgbClr val="000000"/>
                          </a:solidFill>
                          <a:latin typeface="Calibri" panose="020F0502020204030204" pitchFamily="34" charset="0"/>
                          <a:cs typeface="Arial" panose="020B0604020202020204" pitchFamily="34" charset="0"/>
                        </a:defRPr>
                      </a:lvl1pPr>
                      <a:lvl2pPr eaLnBrk="0" hangingPunct="0">
                        <a:buFont typeface="Arial" panose="020B0604020202020204" pitchFamily="34" charset="0"/>
                        <a:defRPr sz="2400">
                          <a:solidFill>
                            <a:srgbClr val="000000"/>
                          </a:solidFill>
                          <a:latin typeface="Calibri" panose="020F0502020204030204" pitchFamily="34" charset="0"/>
                          <a:cs typeface="Arial" panose="020B0604020202020204" pitchFamily="34" charset="0"/>
                        </a:defRPr>
                      </a:lvl2pPr>
                      <a:lvl3pPr eaLnBrk="0" hangingPunct="0">
                        <a:buFont typeface="Arial" panose="020B0604020202020204" pitchFamily="34" charset="0"/>
                        <a:defRPr sz="2000">
                          <a:solidFill>
                            <a:srgbClr val="000000"/>
                          </a:solidFill>
                          <a:latin typeface="Calibri" panose="020F0502020204030204" pitchFamily="34" charset="0"/>
                          <a:cs typeface="Arial" panose="020B0604020202020204" pitchFamily="34" charset="0"/>
                        </a:defRPr>
                      </a:lvl3pPr>
                      <a:lvl4pPr eaLnBrk="0" hangingPunct="0">
                        <a:buFont typeface="Arial" panose="020B0604020202020204" pitchFamily="34" charset="0"/>
                        <a:defRPr>
                          <a:solidFill>
                            <a:srgbClr val="000000"/>
                          </a:solidFill>
                          <a:latin typeface="Calibri" panose="020F0502020204030204" pitchFamily="34" charset="0"/>
                          <a:cs typeface="Arial" panose="020B0604020202020204" pitchFamily="34" charset="0"/>
                        </a:defRPr>
                      </a:lvl4pPr>
                      <a:lvl5pPr eaLnBrk="0" hangingPunct="0">
                        <a:buFont typeface="Arial" panose="020B0604020202020204" pitchFamily="34" charset="0"/>
                        <a:defRPr>
                          <a:solidFill>
                            <a:srgbClr val="000000"/>
                          </a:solidFill>
                          <a:latin typeface="Calibri" panose="020F0502020204030204" pitchFamily="34" charset="0"/>
                          <a:cs typeface="Arial" panose="020B0604020202020204" pitchFamily="34" charset="0"/>
                        </a:defRPr>
                      </a:lvl5pPr>
                      <a:lvl6pPr eaLnBrk="0" fontAlgn="base" hangingPunct="0">
                        <a:spcBef>
                          <a:spcPct val="0"/>
                        </a:spcBef>
                        <a:spcAft>
                          <a:spcPct val="0"/>
                        </a:spcAft>
                        <a:buFont typeface="Arial" panose="020B0604020202020204" pitchFamily="34" charset="0"/>
                        <a:defRPr>
                          <a:solidFill>
                            <a:srgbClr val="000000"/>
                          </a:solidFill>
                          <a:latin typeface="Calibri" panose="020F0502020204030204" pitchFamily="34" charset="0"/>
                          <a:cs typeface="Arial" panose="020B0604020202020204" pitchFamily="34" charset="0"/>
                        </a:defRPr>
                      </a:lvl6pPr>
                      <a:lvl7pPr eaLnBrk="0" fontAlgn="base" hangingPunct="0">
                        <a:spcBef>
                          <a:spcPct val="0"/>
                        </a:spcBef>
                        <a:spcAft>
                          <a:spcPct val="0"/>
                        </a:spcAft>
                        <a:buFont typeface="Arial" panose="020B0604020202020204" pitchFamily="34" charset="0"/>
                        <a:defRPr>
                          <a:solidFill>
                            <a:srgbClr val="000000"/>
                          </a:solidFill>
                          <a:latin typeface="Calibri" panose="020F0502020204030204" pitchFamily="34" charset="0"/>
                          <a:cs typeface="Arial" panose="020B0604020202020204" pitchFamily="34" charset="0"/>
                        </a:defRPr>
                      </a:lvl7pPr>
                      <a:lvl8pPr eaLnBrk="0" fontAlgn="base" hangingPunct="0">
                        <a:spcBef>
                          <a:spcPct val="0"/>
                        </a:spcBef>
                        <a:spcAft>
                          <a:spcPct val="0"/>
                        </a:spcAft>
                        <a:buFont typeface="Arial" panose="020B0604020202020204" pitchFamily="34" charset="0"/>
                        <a:defRPr>
                          <a:solidFill>
                            <a:srgbClr val="000000"/>
                          </a:solidFill>
                          <a:latin typeface="Calibri" panose="020F0502020204030204" pitchFamily="34" charset="0"/>
                          <a:cs typeface="Arial" panose="020B0604020202020204" pitchFamily="34" charset="0"/>
                        </a:defRPr>
                      </a:lvl8pPr>
                      <a:lvl9pPr eaLnBrk="0" fontAlgn="base" hangingPunct="0">
                        <a:spcBef>
                          <a:spcPct val="0"/>
                        </a:spcBef>
                        <a:spcAft>
                          <a:spcPct val="0"/>
                        </a:spcAft>
                        <a:buFont typeface="Arial" panose="020B0604020202020204" pitchFamily="34" charset="0"/>
                        <a:defRPr>
                          <a:solidFill>
                            <a:srgbClr val="000000"/>
                          </a:solidFill>
                          <a:latin typeface="Calibri" panose="020F050202020403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Uses recycled polyester from plastic bottles in its clothin</a:t>
                      </a:r>
                      <a:r>
                        <a:rPr kumimoji="0" lang="en-US" altLang="en-US" sz="12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g.</a:t>
                      </a:r>
                      <a:endParaRPr kumimoji="0" lang="en-US" altLang="en-US" sz="1800" b="0" i="0" u="none" strike="noStrike" cap="none" normalizeH="0" baseline="0" dirty="0">
                        <a:ln>
                          <a:noFill/>
                        </a:ln>
                        <a:solidFill>
                          <a:srgbClr val="000000"/>
                        </a:solidFill>
                        <a:effectLst/>
                        <a:latin typeface="Arial" panose="020B0604020202020204" pitchFamily="34" charset="0"/>
                      </a:endParaRPr>
                    </a:p>
                  </a:txBody>
                  <a:tcPr horzOverflow="overflow"/>
                </a:tc>
                <a:tc>
                  <a:txBody>
                    <a:bodyPr/>
                    <a:lstStyle>
                      <a:lvl1pPr eaLnBrk="0" hangingPunct="0">
                        <a:buFont typeface="Arial" panose="020B0604020202020204" pitchFamily="34" charset="0"/>
                        <a:defRPr sz="2800">
                          <a:solidFill>
                            <a:srgbClr val="000000"/>
                          </a:solidFill>
                          <a:latin typeface="Calibri" panose="020F0502020204030204" pitchFamily="34" charset="0"/>
                          <a:cs typeface="Arial" panose="020B0604020202020204" pitchFamily="34" charset="0"/>
                        </a:defRPr>
                      </a:lvl1pPr>
                      <a:lvl2pPr eaLnBrk="0" hangingPunct="0">
                        <a:buFont typeface="Arial" panose="020B0604020202020204" pitchFamily="34" charset="0"/>
                        <a:defRPr sz="2400">
                          <a:solidFill>
                            <a:srgbClr val="000000"/>
                          </a:solidFill>
                          <a:latin typeface="Calibri" panose="020F0502020204030204" pitchFamily="34" charset="0"/>
                          <a:cs typeface="Arial" panose="020B0604020202020204" pitchFamily="34" charset="0"/>
                        </a:defRPr>
                      </a:lvl2pPr>
                      <a:lvl3pPr eaLnBrk="0" hangingPunct="0">
                        <a:buFont typeface="Arial" panose="020B0604020202020204" pitchFamily="34" charset="0"/>
                        <a:defRPr sz="2000">
                          <a:solidFill>
                            <a:srgbClr val="000000"/>
                          </a:solidFill>
                          <a:latin typeface="Calibri" panose="020F0502020204030204" pitchFamily="34" charset="0"/>
                          <a:cs typeface="Arial" panose="020B0604020202020204" pitchFamily="34" charset="0"/>
                        </a:defRPr>
                      </a:lvl3pPr>
                      <a:lvl4pPr eaLnBrk="0" hangingPunct="0">
                        <a:buFont typeface="Arial" panose="020B0604020202020204" pitchFamily="34" charset="0"/>
                        <a:defRPr>
                          <a:solidFill>
                            <a:srgbClr val="000000"/>
                          </a:solidFill>
                          <a:latin typeface="Calibri" panose="020F0502020204030204" pitchFamily="34" charset="0"/>
                          <a:cs typeface="Arial" panose="020B0604020202020204" pitchFamily="34" charset="0"/>
                        </a:defRPr>
                      </a:lvl4pPr>
                      <a:lvl5pPr eaLnBrk="0" hangingPunct="0">
                        <a:buFont typeface="Arial" panose="020B0604020202020204" pitchFamily="34" charset="0"/>
                        <a:defRPr>
                          <a:solidFill>
                            <a:srgbClr val="000000"/>
                          </a:solidFill>
                          <a:latin typeface="Calibri" panose="020F0502020204030204" pitchFamily="34" charset="0"/>
                          <a:cs typeface="Arial" panose="020B0604020202020204" pitchFamily="34" charset="0"/>
                        </a:defRPr>
                      </a:lvl5pPr>
                      <a:lvl6pPr eaLnBrk="0" fontAlgn="base" hangingPunct="0">
                        <a:spcBef>
                          <a:spcPct val="0"/>
                        </a:spcBef>
                        <a:spcAft>
                          <a:spcPct val="0"/>
                        </a:spcAft>
                        <a:buFont typeface="Arial" panose="020B0604020202020204" pitchFamily="34" charset="0"/>
                        <a:defRPr>
                          <a:solidFill>
                            <a:srgbClr val="000000"/>
                          </a:solidFill>
                          <a:latin typeface="Calibri" panose="020F0502020204030204" pitchFamily="34" charset="0"/>
                          <a:cs typeface="Arial" panose="020B0604020202020204" pitchFamily="34" charset="0"/>
                        </a:defRPr>
                      </a:lvl6pPr>
                      <a:lvl7pPr eaLnBrk="0" fontAlgn="base" hangingPunct="0">
                        <a:spcBef>
                          <a:spcPct val="0"/>
                        </a:spcBef>
                        <a:spcAft>
                          <a:spcPct val="0"/>
                        </a:spcAft>
                        <a:buFont typeface="Arial" panose="020B0604020202020204" pitchFamily="34" charset="0"/>
                        <a:defRPr>
                          <a:solidFill>
                            <a:srgbClr val="000000"/>
                          </a:solidFill>
                          <a:latin typeface="Calibri" panose="020F0502020204030204" pitchFamily="34" charset="0"/>
                          <a:cs typeface="Arial" panose="020B0604020202020204" pitchFamily="34" charset="0"/>
                        </a:defRPr>
                      </a:lvl7pPr>
                      <a:lvl8pPr eaLnBrk="0" fontAlgn="base" hangingPunct="0">
                        <a:spcBef>
                          <a:spcPct val="0"/>
                        </a:spcBef>
                        <a:spcAft>
                          <a:spcPct val="0"/>
                        </a:spcAft>
                        <a:buFont typeface="Arial" panose="020B0604020202020204" pitchFamily="34" charset="0"/>
                        <a:defRPr>
                          <a:solidFill>
                            <a:srgbClr val="000000"/>
                          </a:solidFill>
                          <a:latin typeface="Calibri" panose="020F0502020204030204" pitchFamily="34" charset="0"/>
                          <a:cs typeface="Arial" panose="020B0604020202020204" pitchFamily="34" charset="0"/>
                        </a:defRPr>
                      </a:lvl8pPr>
                      <a:lvl9pPr eaLnBrk="0" fontAlgn="base" hangingPunct="0">
                        <a:spcBef>
                          <a:spcPct val="0"/>
                        </a:spcBef>
                        <a:spcAft>
                          <a:spcPct val="0"/>
                        </a:spcAft>
                        <a:buFont typeface="Arial" panose="020B0604020202020204" pitchFamily="34" charset="0"/>
                        <a:defRPr>
                          <a:solidFill>
                            <a:srgbClr val="000000"/>
                          </a:solidFill>
                          <a:latin typeface="Calibri" panose="020F050202020403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Times New Roman" panose="02020603050405020304" pitchFamily="18" charset="0"/>
                          <a:cs typeface="Times New Roman" panose="02020603050405020304" pitchFamily="18" charset="0"/>
                        </a:rPr>
                        <a:t> Collaborates with Parley for the Oceans to produce shoes and apparel from recycled ocean plastic.</a:t>
                      </a:r>
                      <a:endParaRPr kumimoji="0" lang="en-US" altLang="en-US" sz="1800" b="0" i="0" u="none" strike="noStrike" cap="none" normalizeH="0" baseline="0">
                        <a:ln>
                          <a:noFill/>
                        </a:ln>
                        <a:solidFill>
                          <a:srgbClr val="000000"/>
                        </a:solidFill>
                        <a:effectLst/>
                        <a:latin typeface="Arial" panose="020B0604020202020204" pitchFamily="34" charset="0"/>
                      </a:endParaRPr>
                    </a:p>
                  </a:txBody>
                  <a:tcPr horzOverflow="overflow"/>
                </a:tc>
                <a:tc>
                  <a:txBody>
                    <a:bodyPr/>
                    <a:lstStyle>
                      <a:lvl1pPr eaLnBrk="0" hangingPunct="0">
                        <a:buFont typeface="Arial" panose="020B0604020202020204" pitchFamily="34" charset="0"/>
                        <a:defRPr sz="2800">
                          <a:solidFill>
                            <a:srgbClr val="000000"/>
                          </a:solidFill>
                          <a:latin typeface="Calibri" panose="020F0502020204030204" pitchFamily="34" charset="0"/>
                          <a:cs typeface="Arial" panose="020B0604020202020204" pitchFamily="34" charset="0"/>
                        </a:defRPr>
                      </a:lvl1pPr>
                      <a:lvl2pPr eaLnBrk="0" hangingPunct="0">
                        <a:buFont typeface="Arial" panose="020B0604020202020204" pitchFamily="34" charset="0"/>
                        <a:defRPr sz="2400">
                          <a:solidFill>
                            <a:srgbClr val="000000"/>
                          </a:solidFill>
                          <a:latin typeface="Calibri" panose="020F0502020204030204" pitchFamily="34" charset="0"/>
                          <a:cs typeface="Arial" panose="020B0604020202020204" pitchFamily="34" charset="0"/>
                        </a:defRPr>
                      </a:lvl2pPr>
                      <a:lvl3pPr eaLnBrk="0" hangingPunct="0">
                        <a:buFont typeface="Arial" panose="020B0604020202020204" pitchFamily="34" charset="0"/>
                        <a:defRPr sz="2000">
                          <a:solidFill>
                            <a:srgbClr val="000000"/>
                          </a:solidFill>
                          <a:latin typeface="Calibri" panose="020F0502020204030204" pitchFamily="34" charset="0"/>
                          <a:cs typeface="Arial" panose="020B0604020202020204" pitchFamily="34" charset="0"/>
                        </a:defRPr>
                      </a:lvl3pPr>
                      <a:lvl4pPr eaLnBrk="0" hangingPunct="0">
                        <a:buFont typeface="Arial" panose="020B0604020202020204" pitchFamily="34" charset="0"/>
                        <a:defRPr>
                          <a:solidFill>
                            <a:srgbClr val="000000"/>
                          </a:solidFill>
                          <a:latin typeface="Calibri" panose="020F0502020204030204" pitchFamily="34" charset="0"/>
                          <a:cs typeface="Arial" panose="020B0604020202020204" pitchFamily="34" charset="0"/>
                        </a:defRPr>
                      </a:lvl4pPr>
                      <a:lvl5pPr eaLnBrk="0" hangingPunct="0">
                        <a:buFont typeface="Arial" panose="020B0604020202020204" pitchFamily="34" charset="0"/>
                        <a:defRPr>
                          <a:solidFill>
                            <a:srgbClr val="000000"/>
                          </a:solidFill>
                          <a:latin typeface="Calibri" panose="020F0502020204030204" pitchFamily="34" charset="0"/>
                          <a:cs typeface="Arial" panose="020B0604020202020204" pitchFamily="34" charset="0"/>
                        </a:defRPr>
                      </a:lvl5pPr>
                      <a:lvl6pPr eaLnBrk="0" fontAlgn="base" hangingPunct="0">
                        <a:spcBef>
                          <a:spcPct val="0"/>
                        </a:spcBef>
                        <a:spcAft>
                          <a:spcPct val="0"/>
                        </a:spcAft>
                        <a:buFont typeface="Arial" panose="020B0604020202020204" pitchFamily="34" charset="0"/>
                        <a:defRPr>
                          <a:solidFill>
                            <a:srgbClr val="000000"/>
                          </a:solidFill>
                          <a:latin typeface="Calibri" panose="020F0502020204030204" pitchFamily="34" charset="0"/>
                          <a:cs typeface="Arial" panose="020B0604020202020204" pitchFamily="34" charset="0"/>
                        </a:defRPr>
                      </a:lvl6pPr>
                      <a:lvl7pPr eaLnBrk="0" fontAlgn="base" hangingPunct="0">
                        <a:spcBef>
                          <a:spcPct val="0"/>
                        </a:spcBef>
                        <a:spcAft>
                          <a:spcPct val="0"/>
                        </a:spcAft>
                        <a:buFont typeface="Arial" panose="020B0604020202020204" pitchFamily="34" charset="0"/>
                        <a:defRPr>
                          <a:solidFill>
                            <a:srgbClr val="000000"/>
                          </a:solidFill>
                          <a:latin typeface="Calibri" panose="020F0502020204030204" pitchFamily="34" charset="0"/>
                          <a:cs typeface="Arial" panose="020B0604020202020204" pitchFamily="34" charset="0"/>
                        </a:defRPr>
                      </a:lvl7pPr>
                      <a:lvl8pPr eaLnBrk="0" fontAlgn="base" hangingPunct="0">
                        <a:spcBef>
                          <a:spcPct val="0"/>
                        </a:spcBef>
                        <a:spcAft>
                          <a:spcPct val="0"/>
                        </a:spcAft>
                        <a:buFont typeface="Arial" panose="020B0604020202020204" pitchFamily="34" charset="0"/>
                        <a:defRPr>
                          <a:solidFill>
                            <a:srgbClr val="000000"/>
                          </a:solidFill>
                          <a:latin typeface="Calibri" panose="020F0502020204030204" pitchFamily="34" charset="0"/>
                          <a:cs typeface="Arial" panose="020B0604020202020204" pitchFamily="34" charset="0"/>
                        </a:defRPr>
                      </a:lvl8pPr>
                      <a:lvl9pPr eaLnBrk="0" fontAlgn="base" hangingPunct="0">
                        <a:spcBef>
                          <a:spcPct val="0"/>
                        </a:spcBef>
                        <a:spcAft>
                          <a:spcPct val="0"/>
                        </a:spcAft>
                        <a:buFont typeface="Arial" panose="020B0604020202020204" pitchFamily="34" charset="0"/>
                        <a:defRPr>
                          <a:solidFill>
                            <a:srgbClr val="000000"/>
                          </a:solidFill>
                          <a:latin typeface="Calibri" panose="020F050202020403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Times New Roman" panose="02020603050405020304" pitchFamily="18" charset="0"/>
                          <a:cs typeface="Times New Roman" panose="02020603050405020304" pitchFamily="18" charset="0"/>
                        </a:rPr>
                        <a:t>Offers garments made from recycled materials, including polyester.</a:t>
                      </a:r>
                      <a:endParaRPr kumimoji="0" lang="en-US" altLang="en-US" sz="1600" b="0" i="0" u="none" strike="noStrike" cap="none" normalizeH="0" baseline="0">
                        <a:ln>
                          <a:noFill/>
                        </a:ln>
                        <a:solidFill>
                          <a:srgbClr val="000000"/>
                        </a:solidFill>
                        <a:effectLst/>
                        <a:latin typeface="Arial" panose="020B0604020202020204" pitchFamily="34" charset="0"/>
                      </a:endParaRPr>
                    </a:p>
                  </a:txBody>
                  <a:tcPr horzOverflow="overflow"/>
                </a:tc>
                <a:tc>
                  <a:txBody>
                    <a:bodyPr/>
                    <a:lstStyle>
                      <a:lvl1pPr eaLnBrk="0" hangingPunct="0">
                        <a:buFont typeface="Arial" panose="020B0604020202020204" pitchFamily="34" charset="0"/>
                        <a:defRPr sz="2800">
                          <a:solidFill>
                            <a:srgbClr val="000000"/>
                          </a:solidFill>
                          <a:latin typeface="Calibri" panose="020F0502020204030204" pitchFamily="34" charset="0"/>
                          <a:cs typeface="Arial" panose="020B0604020202020204" pitchFamily="34" charset="0"/>
                        </a:defRPr>
                      </a:lvl1pPr>
                      <a:lvl2pPr eaLnBrk="0" hangingPunct="0">
                        <a:buFont typeface="Arial" panose="020B0604020202020204" pitchFamily="34" charset="0"/>
                        <a:defRPr sz="2400">
                          <a:solidFill>
                            <a:srgbClr val="000000"/>
                          </a:solidFill>
                          <a:latin typeface="Calibri" panose="020F0502020204030204" pitchFamily="34" charset="0"/>
                          <a:cs typeface="Arial" panose="020B0604020202020204" pitchFamily="34" charset="0"/>
                        </a:defRPr>
                      </a:lvl2pPr>
                      <a:lvl3pPr eaLnBrk="0" hangingPunct="0">
                        <a:buFont typeface="Arial" panose="020B0604020202020204" pitchFamily="34" charset="0"/>
                        <a:defRPr sz="2000">
                          <a:solidFill>
                            <a:srgbClr val="000000"/>
                          </a:solidFill>
                          <a:latin typeface="Calibri" panose="020F0502020204030204" pitchFamily="34" charset="0"/>
                          <a:cs typeface="Arial" panose="020B0604020202020204" pitchFamily="34" charset="0"/>
                        </a:defRPr>
                      </a:lvl3pPr>
                      <a:lvl4pPr eaLnBrk="0" hangingPunct="0">
                        <a:buFont typeface="Arial" panose="020B0604020202020204" pitchFamily="34" charset="0"/>
                        <a:defRPr>
                          <a:solidFill>
                            <a:srgbClr val="000000"/>
                          </a:solidFill>
                          <a:latin typeface="Calibri" panose="020F0502020204030204" pitchFamily="34" charset="0"/>
                          <a:cs typeface="Arial" panose="020B0604020202020204" pitchFamily="34" charset="0"/>
                        </a:defRPr>
                      </a:lvl4pPr>
                      <a:lvl5pPr eaLnBrk="0" hangingPunct="0">
                        <a:buFont typeface="Arial" panose="020B0604020202020204" pitchFamily="34" charset="0"/>
                        <a:defRPr>
                          <a:solidFill>
                            <a:srgbClr val="000000"/>
                          </a:solidFill>
                          <a:latin typeface="Calibri" panose="020F0502020204030204" pitchFamily="34" charset="0"/>
                          <a:cs typeface="Arial" panose="020B0604020202020204" pitchFamily="34" charset="0"/>
                        </a:defRPr>
                      </a:lvl5pPr>
                      <a:lvl6pPr eaLnBrk="0" fontAlgn="base" hangingPunct="0">
                        <a:spcBef>
                          <a:spcPct val="0"/>
                        </a:spcBef>
                        <a:spcAft>
                          <a:spcPct val="0"/>
                        </a:spcAft>
                        <a:buFont typeface="Arial" panose="020B0604020202020204" pitchFamily="34" charset="0"/>
                        <a:defRPr>
                          <a:solidFill>
                            <a:srgbClr val="000000"/>
                          </a:solidFill>
                          <a:latin typeface="Calibri" panose="020F0502020204030204" pitchFamily="34" charset="0"/>
                          <a:cs typeface="Arial" panose="020B0604020202020204" pitchFamily="34" charset="0"/>
                        </a:defRPr>
                      </a:lvl6pPr>
                      <a:lvl7pPr eaLnBrk="0" fontAlgn="base" hangingPunct="0">
                        <a:spcBef>
                          <a:spcPct val="0"/>
                        </a:spcBef>
                        <a:spcAft>
                          <a:spcPct val="0"/>
                        </a:spcAft>
                        <a:buFont typeface="Arial" panose="020B0604020202020204" pitchFamily="34" charset="0"/>
                        <a:defRPr>
                          <a:solidFill>
                            <a:srgbClr val="000000"/>
                          </a:solidFill>
                          <a:latin typeface="Calibri" panose="020F0502020204030204" pitchFamily="34" charset="0"/>
                          <a:cs typeface="Arial" panose="020B0604020202020204" pitchFamily="34" charset="0"/>
                        </a:defRPr>
                      </a:lvl7pPr>
                      <a:lvl8pPr eaLnBrk="0" fontAlgn="base" hangingPunct="0">
                        <a:spcBef>
                          <a:spcPct val="0"/>
                        </a:spcBef>
                        <a:spcAft>
                          <a:spcPct val="0"/>
                        </a:spcAft>
                        <a:buFont typeface="Arial" panose="020B0604020202020204" pitchFamily="34" charset="0"/>
                        <a:defRPr>
                          <a:solidFill>
                            <a:srgbClr val="000000"/>
                          </a:solidFill>
                          <a:latin typeface="Calibri" panose="020F0502020204030204" pitchFamily="34" charset="0"/>
                          <a:cs typeface="Arial" panose="020B0604020202020204" pitchFamily="34" charset="0"/>
                        </a:defRPr>
                      </a:lvl8pPr>
                      <a:lvl9pPr eaLnBrk="0" fontAlgn="base" hangingPunct="0">
                        <a:spcBef>
                          <a:spcPct val="0"/>
                        </a:spcBef>
                        <a:spcAft>
                          <a:spcPct val="0"/>
                        </a:spcAft>
                        <a:buFont typeface="Arial" panose="020B0604020202020204" pitchFamily="34" charset="0"/>
                        <a:defRPr>
                          <a:solidFill>
                            <a:srgbClr val="000000"/>
                          </a:solidFill>
                          <a:latin typeface="Calibri" panose="020F050202020403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Times New Roman" panose="02020603050405020304" pitchFamily="18" charset="0"/>
                          <a:cs typeface="Times New Roman" panose="02020603050405020304" pitchFamily="18" charset="0"/>
                        </a:rPr>
                        <a:t>Conventional clothing brands that might introduce eco-friendly lines but aren’t solely focused on recycled materials.</a:t>
                      </a:r>
                      <a:endParaRPr kumimoji="0" lang="en-US" altLang="en-US" sz="1800" b="0" i="0" u="none" strike="noStrike" cap="none" normalizeH="0" baseline="0">
                        <a:ln>
                          <a:noFill/>
                        </a:ln>
                        <a:solidFill>
                          <a:srgbClr val="000000"/>
                        </a:solidFill>
                        <a:effectLst/>
                        <a:latin typeface="Arial" panose="020B0604020202020204" pitchFamily="34" charset="0"/>
                      </a:endParaRPr>
                    </a:p>
                  </a:txBody>
                  <a:tcPr horzOverflow="overflow"/>
                </a:tc>
                <a:tc>
                  <a:txBody>
                    <a:bodyPr/>
                    <a:lstStyle>
                      <a:lvl1pPr eaLnBrk="0" hangingPunct="0">
                        <a:buFont typeface="Arial" panose="020B0604020202020204" pitchFamily="34" charset="0"/>
                        <a:defRPr sz="2800">
                          <a:solidFill>
                            <a:srgbClr val="000000"/>
                          </a:solidFill>
                          <a:latin typeface="Calibri" panose="020F0502020204030204" pitchFamily="34" charset="0"/>
                          <a:cs typeface="Arial" panose="020B0604020202020204" pitchFamily="34" charset="0"/>
                        </a:defRPr>
                      </a:lvl1pPr>
                      <a:lvl2pPr eaLnBrk="0" hangingPunct="0">
                        <a:buFont typeface="Arial" panose="020B0604020202020204" pitchFamily="34" charset="0"/>
                        <a:defRPr sz="2400">
                          <a:solidFill>
                            <a:srgbClr val="000000"/>
                          </a:solidFill>
                          <a:latin typeface="Calibri" panose="020F0502020204030204" pitchFamily="34" charset="0"/>
                          <a:cs typeface="Arial" panose="020B0604020202020204" pitchFamily="34" charset="0"/>
                        </a:defRPr>
                      </a:lvl2pPr>
                      <a:lvl3pPr eaLnBrk="0" hangingPunct="0">
                        <a:buFont typeface="Arial" panose="020B0604020202020204" pitchFamily="34" charset="0"/>
                        <a:defRPr sz="2000">
                          <a:solidFill>
                            <a:srgbClr val="000000"/>
                          </a:solidFill>
                          <a:latin typeface="Calibri" panose="020F0502020204030204" pitchFamily="34" charset="0"/>
                          <a:cs typeface="Arial" panose="020B0604020202020204" pitchFamily="34" charset="0"/>
                        </a:defRPr>
                      </a:lvl3pPr>
                      <a:lvl4pPr eaLnBrk="0" hangingPunct="0">
                        <a:buFont typeface="Arial" panose="020B0604020202020204" pitchFamily="34" charset="0"/>
                        <a:defRPr>
                          <a:solidFill>
                            <a:srgbClr val="000000"/>
                          </a:solidFill>
                          <a:latin typeface="Calibri" panose="020F0502020204030204" pitchFamily="34" charset="0"/>
                          <a:cs typeface="Arial" panose="020B0604020202020204" pitchFamily="34" charset="0"/>
                        </a:defRPr>
                      </a:lvl4pPr>
                      <a:lvl5pPr eaLnBrk="0" hangingPunct="0">
                        <a:buFont typeface="Arial" panose="020B0604020202020204" pitchFamily="34" charset="0"/>
                        <a:defRPr>
                          <a:solidFill>
                            <a:srgbClr val="000000"/>
                          </a:solidFill>
                          <a:latin typeface="Calibri" panose="020F0502020204030204" pitchFamily="34" charset="0"/>
                          <a:cs typeface="Arial" panose="020B0604020202020204" pitchFamily="34" charset="0"/>
                        </a:defRPr>
                      </a:lvl5pPr>
                      <a:lvl6pPr eaLnBrk="0" fontAlgn="base" hangingPunct="0">
                        <a:spcBef>
                          <a:spcPct val="0"/>
                        </a:spcBef>
                        <a:spcAft>
                          <a:spcPct val="0"/>
                        </a:spcAft>
                        <a:buFont typeface="Arial" panose="020B0604020202020204" pitchFamily="34" charset="0"/>
                        <a:defRPr>
                          <a:solidFill>
                            <a:srgbClr val="000000"/>
                          </a:solidFill>
                          <a:latin typeface="Calibri" panose="020F0502020204030204" pitchFamily="34" charset="0"/>
                          <a:cs typeface="Arial" panose="020B0604020202020204" pitchFamily="34" charset="0"/>
                        </a:defRPr>
                      </a:lvl6pPr>
                      <a:lvl7pPr eaLnBrk="0" fontAlgn="base" hangingPunct="0">
                        <a:spcBef>
                          <a:spcPct val="0"/>
                        </a:spcBef>
                        <a:spcAft>
                          <a:spcPct val="0"/>
                        </a:spcAft>
                        <a:buFont typeface="Arial" panose="020B0604020202020204" pitchFamily="34" charset="0"/>
                        <a:defRPr>
                          <a:solidFill>
                            <a:srgbClr val="000000"/>
                          </a:solidFill>
                          <a:latin typeface="Calibri" panose="020F0502020204030204" pitchFamily="34" charset="0"/>
                          <a:cs typeface="Arial" panose="020B0604020202020204" pitchFamily="34" charset="0"/>
                        </a:defRPr>
                      </a:lvl7pPr>
                      <a:lvl8pPr eaLnBrk="0" fontAlgn="base" hangingPunct="0">
                        <a:spcBef>
                          <a:spcPct val="0"/>
                        </a:spcBef>
                        <a:spcAft>
                          <a:spcPct val="0"/>
                        </a:spcAft>
                        <a:buFont typeface="Arial" panose="020B0604020202020204" pitchFamily="34" charset="0"/>
                        <a:defRPr>
                          <a:solidFill>
                            <a:srgbClr val="000000"/>
                          </a:solidFill>
                          <a:latin typeface="Calibri" panose="020F0502020204030204" pitchFamily="34" charset="0"/>
                          <a:cs typeface="Arial" panose="020B0604020202020204" pitchFamily="34" charset="0"/>
                        </a:defRPr>
                      </a:lvl8pPr>
                      <a:lvl9pPr eaLnBrk="0" fontAlgn="base" hangingPunct="0">
                        <a:spcBef>
                          <a:spcPct val="0"/>
                        </a:spcBef>
                        <a:spcAft>
                          <a:spcPct val="0"/>
                        </a:spcAft>
                        <a:buFont typeface="Arial" panose="020B0604020202020204" pitchFamily="34" charset="0"/>
                        <a:defRPr>
                          <a:solidFill>
                            <a:srgbClr val="000000"/>
                          </a:solidFill>
                          <a:latin typeface="Calibri" panose="020F050202020403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Arial" panose="020B0604020202020204" pitchFamily="34" charset="0"/>
                        </a:rPr>
                        <a:t>use PET plastic bottles and old clothes recycled them in designer clothes</a:t>
                      </a:r>
                    </a:p>
                  </a:txBody>
                  <a:tcPr horzOverflow="overflow"/>
                </a:tc>
                <a:extLst>
                  <a:ext uri="{0D108BD9-81ED-4DB2-BD59-A6C34878D82A}">
                    <a16:rowId xmlns:a16="http://schemas.microsoft.com/office/drawing/2014/main" val="584068931"/>
                  </a:ext>
                </a:extLst>
              </a:tr>
              <a:tr h="1020430">
                <a:tc>
                  <a:txBody>
                    <a:bodyPr/>
                    <a:lstStyle>
                      <a:lvl1pPr eaLnBrk="0" hangingPunct="0">
                        <a:buFont typeface="Arial" panose="020B0604020202020204" pitchFamily="34" charset="0"/>
                        <a:defRPr sz="2800">
                          <a:solidFill>
                            <a:srgbClr val="000000"/>
                          </a:solidFill>
                          <a:latin typeface="Calibri" panose="020F0502020204030204" pitchFamily="34" charset="0"/>
                          <a:cs typeface="Arial" panose="020B0604020202020204" pitchFamily="34" charset="0"/>
                        </a:defRPr>
                      </a:lvl1pPr>
                      <a:lvl2pPr eaLnBrk="0" hangingPunct="0">
                        <a:buFont typeface="Arial" panose="020B0604020202020204" pitchFamily="34" charset="0"/>
                        <a:defRPr sz="2400">
                          <a:solidFill>
                            <a:srgbClr val="000000"/>
                          </a:solidFill>
                          <a:latin typeface="Calibri" panose="020F0502020204030204" pitchFamily="34" charset="0"/>
                          <a:cs typeface="Arial" panose="020B0604020202020204" pitchFamily="34" charset="0"/>
                        </a:defRPr>
                      </a:lvl2pPr>
                      <a:lvl3pPr eaLnBrk="0" hangingPunct="0">
                        <a:buFont typeface="Arial" panose="020B0604020202020204" pitchFamily="34" charset="0"/>
                        <a:defRPr sz="2000">
                          <a:solidFill>
                            <a:srgbClr val="000000"/>
                          </a:solidFill>
                          <a:latin typeface="Calibri" panose="020F0502020204030204" pitchFamily="34" charset="0"/>
                          <a:cs typeface="Arial" panose="020B0604020202020204" pitchFamily="34" charset="0"/>
                        </a:defRPr>
                      </a:lvl3pPr>
                      <a:lvl4pPr eaLnBrk="0" hangingPunct="0">
                        <a:buFont typeface="Arial" panose="020B0604020202020204" pitchFamily="34" charset="0"/>
                        <a:defRPr>
                          <a:solidFill>
                            <a:srgbClr val="000000"/>
                          </a:solidFill>
                          <a:latin typeface="Calibri" panose="020F0502020204030204" pitchFamily="34" charset="0"/>
                          <a:cs typeface="Arial" panose="020B0604020202020204" pitchFamily="34" charset="0"/>
                        </a:defRPr>
                      </a:lvl4pPr>
                      <a:lvl5pPr eaLnBrk="0" hangingPunct="0">
                        <a:buFont typeface="Arial" panose="020B0604020202020204" pitchFamily="34" charset="0"/>
                        <a:defRPr>
                          <a:solidFill>
                            <a:srgbClr val="000000"/>
                          </a:solidFill>
                          <a:latin typeface="Calibri" panose="020F0502020204030204" pitchFamily="34" charset="0"/>
                          <a:cs typeface="Arial" panose="020B0604020202020204" pitchFamily="34" charset="0"/>
                        </a:defRPr>
                      </a:lvl5pPr>
                      <a:lvl6pPr eaLnBrk="0" fontAlgn="base" hangingPunct="0">
                        <a:spcBef>
                          <a:spcPct val="0"/>
                        </a:spcBef>
                        <a:spcAft>
                          <a:spcPct val="0"/>
                        </a:spcAft>
                        <a:buFont typeface="Arial" panose="020B0604020202020204" pitchFamily="34" charset="0"/>
                        <a:defRPr>
                          <a:solidFill>
                            <a:srgbClr val="000000"/>
                          </a:solidFill>
                          <a:latin typeface="Calibri" panose="020F0502020204030204" pitchFamily="34" charset="0"/>
                          <a:cs typeface="Arial" panose="020B0604020202020204" pitchFamily="34" charset="0"/>
                        </a:defRPr>
                      </a:lvl6pPr>
                      <a:lvl7pPr eaLnBrk="0" fontAlgn="base" hangingPunct="0">
                        <a:spcBef>
                          <a:spcPct val="0"/>
                        </a:spcBef>
                        <a:spcAft>
                          <a:spcPct val="0"/>
                        </a:spcAft>
                        <a:buFont typeface="Arial" panose="020B0604020202020204" pitchFamily="34" charset="0"/>
                        <a:defRPr>
                          <a:solidFill>
                            <a:srgbClr val="000000"/>
                          </a:solidFill>
                          <a:latin typeface="Calibri" panose="020F0502020204030204" pitchFamily="34" charset="0"/>
                          <a:cs typeface="Arial" panose="020B0604020202020204" pitchFamily="34" charset="0"/>
                        </a:defRPr>
                      </a:lvl7pPr>
                      <a:lvl8pPr eaLnBrk="0" fontAlgn="base" hangingPunct="0">
                        <a:spcBef>
                          <a:spcPct val="0"/>
                        </a:spcBef>
                        <a:spcAft>
                          <a:spcPct val="0"/>
                        </a:spcAft>
                        <a:buFont typeface="Arial" panose="020B0604020202020204" pitchFamily="34" charset="0"/>
                        <a:defRPr>
                          <a:solidFill>
                            <a:srgbClr val="000000"/>
                          </a:solidFill>
                          <a:latin typeface="Calibri" panose="020F0502020204030204" pitchFamily="34" charset="0"/>
                          <a:cs typeface="Arial" panose="020B0604020202020204" pitchFamily="34" charset="0"/>
                        </a:defRPr>
                      </a:lvl8pPr>
                      <a:lvl9pPr eaLnBrk="0" fontAlgn="base" hangingPunct="0">
                        <a:spcBef>
                          <a:spcPct val="0"/>
                        </a:spcBef>
                        <a:spcAft>
                          <a:spcPct val="0"/>
                        </a:spcAft>
                        <a:buFont typeface="Arial" panose="020B0604020202020204" pitchFamily="34" charset="0"/>
                        <a:defRPr>
                          <a:solidFill>
                            <a:srgbClr val="000000"/>
                          </a:solidFill>
                          <a:latin typeface="Calibri" panose="020F050202020403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Arial" panose="020B0604020202020204" pitchFamily="34" charset="0"/>
                        </a:rPr>
                        <a:t>Price </a:t>
                      </a:r>
                    </a:p>
                  </a:txBody>
                  <a:tcPr horzOverflow="overflow"/>
                </a:tc>
                <a:tc>
                  <a:txBody>
                    <a:bodyPr/>
                    <a:lstStyle>
                      <a:lvl1pPr eaLnBrk="0" hangingPunct="0">
                        <a:buFont typeface="Arial" panose="020B0604020202020204" pitchFamily="34" charset="0"/>
                        <a:defRPr sz="2800">
                          <a:solidFill>
                            <a:srgbClr val="000000"/>
                          </a:solidFill>
                          <a:latin typeface="Calibri" panose="020F0502020204030204" pitchFamily="34" charset="0"/>
                          <a:cs typeface="Arial" panose="020B0604020202020204" pitchFamily="34" charset="0"/>
                        </a:defRPr>
                      </a:lvl1pPr>
                      <a:lvl2pPr eaLnBrk="0" hangingPunct="0">
                        <a:buFont typeface="Arial" panose="020B0604020202020204" pitchFamily="34" charset="0"/>
                        <a:defRPr sz="2400">
                          <a:solidFill>
                            <a:srgbClr val="000000"/>
                          </a:solidFill>
                          <a:latin typeface="Calibri" panose="020F0502020204030204" pitchFamily="34" charset="0"/>
                          <a:cs typeface="Arial" panose="020B0604020202020204" pitchFamily="34" charset="0"/>
                        </a:defRPr>
                      </a:lvl2pPr>
                      <a:lvl3pPr eaLnBrk="0" hangingPunct="0">
                        <a:buFont typeface="Arial" panose="020B0604020202020204" pitchFamily="34" charset="0"/>
                        <a:defRPr sz="2000">
                          <a:solidFill>
                            <a:srgbClr val="000000"/>
                          </a:solidFill>
                          <a:latin typeface="Calibri" panose="020F0502020204030204" pitchFamily="34" charset="0"/>
                          <a:cs typeface="Arial" panose="020B0604020202020204" pitchFamily="34" charset="0"/>
                        </a:defRPr>
                      </a:lvl3pPr>
                      <a:lvl4pPr eaLnBrk="0" hangingPunct="0">
                        <a:buFont typeface="Arial" panose="020B0604020202020204" pitchFamily="34" charset="0"/>
                        <a:defRPr>
                          <a:solidFill>
                            <a:srgbClr val="000000"/>
                          </a:solidFill>
                          <a:latin typeface="Calibri" panose="020F0502020204030204" pitchFamily="34" charset="0"/>
                          <a:cs typeface="Arial" panose="020B0604020202020204" pitchFamily="34" charset="0"/>
                        </a:defRPr>
                      </a:lvl4pPr>
                      <a:lvl5pPr eaLnBrk="0" hangingPunct="0">
                        <a:buFont typeface="Arial" panose="020B0604020202020204" pitchFamily="34" charset="0"/>
                        <a:defRPr>
                          <a:solidFill>
                            <a:srgbClr val="000000"/>
                          </a:solidFill>
                          <a:latin typeface="Calibri" panose="020F0502020204030204" pitchFamily="34" charset="0"/>
                          <a:cs typeface="Arial" panose="020B0604020202020204" pitchFamily="34" charset="0"/>
                        </a:defRPr>
                      </a:lvl5pPr>
                      <a:lvl6pPr eaLnBrk="0" fontAlgn="base" hangingPunct="0">
                        <a:spcBef>
                          <a:spcPct val="0"/>
                        </a:spcBef>
                        <a:spcAft>
                          <a:spcPct val="0"/>
                        </a:spcAft>
                        <a:buFont typeface="Arial" panose="020B0604020202020204" pitchFamily="34" charset="0"/>
                        <a:defRPr>
                          <a:solidFill>
                            <a:srgbClr val="000000"/>
                          </a:solidFill>
                          <a:latin typeface="Calibri" panose="020F0502020204030204" pitchFamily="34" charset="0"/>
                          <a:cs typeface="Arial" panose="020B0604020202020204" pitchFamily="34" charset="0"/>
                        </a:defRPr>
                      </a:lvl6pPr>
                      <a:lvl7pPr eaLnBrk="0" fontAlgn="base" hangingPunct="0">
                        <a:spcBef>
                          <a:spcPct val="0"/>
                        </a:spcBef>
                        <a:spcAft>
                          <a:spcPct val="0"/>
                        </a:spcAft>
                        <a:buFont typeface="Arial" panose="020B0604020202020204" pitchFamily="34" charset="0"/>
                        <a:defRPr>
                          <a:solidFill>
                            <a:srgbClr val="000000"/>
                          </a:solidFill>
                          <a:latin typeface="Calibri" panose="020F0502020204030204" pitchFamily="34" charset="0"/>
                          <a:cs typeface="Arial" panose="020B0604020202020204" pitchFamily="34" charset="0"/>
                        </a:defRPr>
                      </a:lvl7pPr>
                      <a:lvl8pPr eaLnBrk="0" fontAlgn="base" hangingPunct="0">
                        <a:spcBef>
                          <a:spcPct val="0"/>
                        </a:spcBef>
                        <a:spcAft>
                          <a:spcPct val="0"/>
                        </a:spcAft>
                        <a:buFont typeface="Arial" panose="020B0604020202020204" pitchFamily="34" charset="0"/>
                        <a:defRPr>
                          <a:solidFill>
                            <a:srgbClr val="000000"/>
                          </a:solidFill>
                          <a:latin typeface="Calibri" panose="020F0502020204030204" pitchFamily="34" charset="0"/>
                          <a:cs typeface="Arial" panose="020B0604020202020204" pitchFamily="34" charset="0"/>
                        </a:defRPr>
                      </a:lvl8pPr>
                      <a:lvl9pPr eaLnBrk="0" fontAlgn="base" hangingPunct="0">
                        <a:spcBef>
                          <a:spcPct val="0"/>
                        </a:spcBef>
                        <a:spcAft>
                          <a:spcPct val="0"/>
                        </a:spcAft>
                        <a:buFont typeface="Arial" panose="020B0604020202020204" pitchFamily="34" charset="0"/>
                        <a:defRPr>
                          <a:solidFill>
                            <a:srgbClr val="000000"/>
                          </a:solidFill>
                          <a:latin typeface="Calibri" panose="020F050202020403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Arial" panose="020B0604020202020204" pitchFamily="34" charset="0"/>
                        </a:rPr>
                        <a:t>high</a:t>
                      </a:r>
                    </a:p>
                  </a:txBody>
                  <a:tcPr horzOverflow="overflow"/>
                </a:tc>
                <a:tc>
                  <a:txBody>
                    <a:bodyPr/>
                    <a:lstStyle>
                      <a:lvl1pPr eaLnBrk="0" hangingPunct="0">
                        <a:buFont typeface="Arial" panose="020B0604020202020204" pitchFamily="34" charset="0"/>
                        <a:defRPr sz="2800">
                          <a:solidFill>
                            <a:srgbClr val="000000"/>
                          </a:solidFill>
                          <a:latin typeface="Calibri" panose="020F0502020204030204" pitchFamily="34" charset="0"/>
                          <a:cs typeface="Arial" panose="020B0604020202020204" pitchFamily="34" charset="0"/>
                        </a:defRPr>
                      </a:lvl1pPr>
                      <a:lvl2pPr eaLnBrk="0" hangingPunct="0">
                        <a:buFont typeface="Arial" panose="020B0604020202020204" pitchFamily="34" charset="0"/>
                        <a:defRPr sz="2400">
                          <a:solidFill>
                            <a:srgbClr val="000000"/>
                          </a:solidFill>
                          <a:latin typeface="Calibri" panose="020F0502020204030204" pitchFamily="34" charset="0"/>
                          <a:cs typeface="Arial" panose="020B0604020202020204" pitchFamily="34" charset="0"/>
                        </a:defRPr>
                      </a:lvl2pPr>
                      <a:lvl3pPr eaLnBrk="0" hangingPunct="0">
                        <a:buFont typeface="Arial" panose="020B0604020202020204" pitchFamily="34" charset="0"/>
                        <a:defRPr sz="2000">
                          <a:solidFill>
                            <a:srgbClr val="000000"/>
                          </a:solidFill>
                          <a:latin typeface="Calibri" panose="020F0502020204030204" pitchFamily="34" charset="0"/>
                          <a:cs typeface="Arial" panose="020B0604020202020204" pitchFamily="34" charset="0"/>
                        </a:defRPr>
                      </a:lvl3pPr>
                      <a:lvl4pPr eaLnBrk="0" hangingPunct="0">
                        <a:buFont typeface="Arial" panose="020B0604020202020204" pitchFamily="34" charset="0"/>
                        <a:defRPr>
                          <a:solidFill>
                            <a:srgbClr val="000000"/>
                          </a:solidFill>
                          <a:latin typeface="Calibri" panose="020F0502020204030204" pitchFamily="34" charset="0"/>
                          <a:cs typeface="Arial" panose="020B0604020202020204" pitchFamily="34" charset="0"/>
                        </a:defRPr>
                      </a:lvl4pPr>
                      <a:lvl5pPr eaLnBrk="0" hangingPunct="0">
                        <a:buFont typeface="Arial" panose="020B0604020202020204" pitchFamily="34" charset="0"/>
                        <a:defRPr>
                          <a:solidFill>
                            <a:srgbClr val="000000"/>
                          </a:solidFill>
                          <a:latin typeface="Calibri" panose="020F0502020204030204" pitchFamily="34" charset="0"/>
                          <a:cs typeface="Arial" panose="020B0604020202020204" pitchFamily="34" charset="0"/>
                        </a:defRPr>
                      </a:lvl5pPr>
                      <a:lvl6pPr eaLnBrk="0" fontAlgn="base" hangingPunct="0">
                        <a:spcBef>
                          <a:spcPct val="0"/>
                        </a:spcBef>
                        <a:spcAft>
                          <a:spcPct val="0"/>
                        </a:spcAft>
                        <a:buFont typeface="Arial" panose="020B0604020202020204" pitchFamily="34" charset="0"/>
                        <a:defRPr>
                          <a:solidFill>
                            <a:srgbClr val="000000"/>
                          </a:solidFill>
                          <a:latin typeface="Calibri" panose="020F0502020204030204" pitchFamily="34" charset="0"/>
                          <a:cs typeface="Arial" panose="020B0604020202020204" pitchFamily="34" charset="0"/>
                        </a:defRPr>
                      </a:lvl6pPr>
                      <a:lvl7pPr eaLnBrk="0" fontAlgn="base" hangingPunct="0">
                        <a:spcBef>
                          <a:spcPct val="0"/>
                        </a:spcBef>
                        <a:spcAft>
                          <a:spcPct val="0"/>
                        </a:spcAft>
                        <a:buFont typeface="Arial" panose="020B0604020202020204" pitchFamily="34" charset="0"/>
                        <a:defRPr>
                          <a:solidFill>
                            <a:srgbClr val="000000"/>
                          </a:solidFill>
                          <a:latin typeface="Calibri" panose="020F0502020204030204" pitchFamily="34" charset="0"/>
                          <a:cs typeface="Arial" panose="020B0604020202020204" pitchFamily="34" charset="0"/>
                        </a:defRPr>
                      </a:lvl7pPr>
                      <a:lvl8pPr eaLnBrk="0" fontAlgn="base" hangingPunct="0">
                        <a:spcBef>
                          <a:spcPct val="0"/>
                        </a:spcBef>
                        <a:spcAft>
                          <a:spcPct val="0"/>
                        </a:spcAft>
                        <a:buFont typeface="Arial" panose="020B0604020202020204" pitchFamily="34" charset="0"/>
                        <a:defRPr>
                          <a:solidFill>
                            <a:srgbClr val="000000"/>
                          </a:solidFill>
                          <a:latin typeface="Calibri" panose="020F0502020204030204" pitchFamily="34" charset="0"/>
                          <a:cs typeface="Arial" panose="020B0604020202020204" pitchFamily="34" charset="0"/>
                        </a:defRPr>
                      </a:lvl8pPr>
                      <a:lvl9pPr eaLnBrk="0" fontAlgn="base" hangingPunct="0">
                        <a:spcBef>
                          <a:spcPct val="0"/>
                        </a:spcBef>
                        <a:spcAft>
                          <a:spcPct val="0"/>
                        </a:spcAft>
                        <a:buFont typeface="Arial" panose="020B0604020202020204" pitchFamily="34" charset="0"/>
                        <a:defRPr>
                          <a:solidFill>
                            <a:srgbClr val="000000"/>
                          </a:solidFill>
                          <a:latin typeface="Calibri" panose="020F050202020403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Arial" panose="020B0604020202020204" pitchFamily="34" charset="0"/>
                        </a:rPr>
                        <a:t>Integrated into Amazon Prime membership</a:t>
                      </a:r>
                    </a:p>
                  </a:txBody>
                  <a:tcPr horzOverflow="overflow"/>
                </a:tc>
                <a:tc>
                  <a:txBody>
                    <a:bodyPr/>
                    <a:lstStyle>
                      <a:lvl1pPr eaLnBrk="0" hangingPunct="0">
                        <a:buFont typeface="Arial" panose="020B0604020202020204" pitchFamily="34" charset="0"/>
                        <a:defRPr sz="2800">
                          <a:solidFill>
                            <a:srgbClr val="000000"/>
                          </a:solidFill>
                          <a:latin typeface="Calibri" panose="020F0502020204030204" pitchFamily="34" charset="0"/>
                          <a:cs typeface="Arial" panose="020B0604020202020204" pitchFamily="34" charset="0"/>
                        </a:defRPr>
                      </a:lvl1pPr>
                      <a:lvl2pPr eaLnBrk="0" hangingPunct="0">
                        <a:buFont typeface="Arial" panose="020B0604020202020204" pitchFamily="34" charset="0"/>
                        <a:defRPr sz="2400">
                          <a:solidFill>
                            <a:srgbClr val="000000"/>
                          </a:solidFill>
                          <a:latin typeface="Calibri" panose="020F0502020204030204" pitchFamily="34" charset="0"/>
                          <a:cs typeface="Arial" panose="020B0604020202020204" pitchFamily="34" charset="0"/>
                        </a:defRPr>
                      </a:lvl2pPr>
                      <a:lvl3pPr eaLnBrk="0" hangingPunct="0">
                        <a:buFont typeface="Arial" panose="020B0604020202020204" pitchFamily="34" charset="0"/>
                        <a:defRPr sz="2000">
                          <a:solidFill>
                            <a:srgbClr val="000000"/>
                          </a:solidFill>
                          <a:latin typeface="Calibri" panose="020F0502020204030204" pitchFamily="34" charset="0"/>
                          <a:cs typeface="Arial" panose="020B0604020202020204" pitchFamily="34" charset="0"/>
                        </a:defRPr>
                      </a:lvl3pPr>
                      <a:lvl4pPr eaLnBrk="0" hangingPunct="0">
                        <a:buFont typeface="Arial" panose="020B0604020202020204" pitchFamily="34" charset="0"/>
                        <a:defRPr>
                          <a:solidFill>
                            <a:srgbClr val="000000"/>
                          </a:solidFill>
                          <a:latin typeface="Calibri" panose="020F0502020204030204" pitchFamily="34" charset="0"/>
                          <a:cs typeface="Arial" panose="020B0604020202020204" pitchFamily="34" charset="0"/>
                        </a:defRPr>
                      </a:lvl4pPr>
                      <a:lvl5pPr eaLnBrk="0" hangingPunct="0">
                        <a:buFont typeface="Arial" panose="020B0604020202020204" pitchFamily="34" charset="0"/>
                        <a:defRPr>
                          <a:solidFill>
                            <a:srgbClr val="000000"/>
                          </a:solidFill>
                          <a:latin typeface="Calibri" panose="020F0502020204030204" pitchFamily="34" charset="0"/>
                          <a:cs typeface="Arial" panose="020B0604020202020204" pitchFamily="34" charset="0"/>
                        </a:defRPr>
                      </a:lvl5pPr>
                      <a:lvl6pPr eaLnBrk="0" fontAlgn="base" hangingPunct="0">
                        <a:spcBef>
                          <a:spcPct val="0"/>
                        </a:spcBef>
                        <a:spcAft>
                          <a:spcPct val="0"/>
                        </a:spcAft>
                        <a:buFont typeface="Arial" panose="020B0604020202020204" pitchFamily="34" charset="0"/>
                        <a:defRPr>
                          <a:solidFill>
                            <a:srgbClr val="000000"/>
                          </a:solidFill>
                          <a:latin typeface="Calibri" panose="020F0502020204030204" pitchFamily="34" charset="0"/>
                          <a:cs typeface="Arial" panose="020B0604020202020204" pitchFamily="34" charset="0"/>
                        </a:defRPr>
                      </a:lvl6pPr>
                      <a:lvl7pPr eaLnBrk="0" fontAlgn="base" hangingPunct="0">
                        <a:spcBef>
                          <a:spcPct val="0"/>
                        </a:spcBef>
                        <a:spcAft>
                          <a:spcPct val="0"/>
                        </a:spcAft>
                        <a:buFont typeface="Arial" panose="020B0604020202020204" pitchFamily="34" charset="0"/>
                        <a:defRPr>
                          <a:solidFill>
                            <a:srgbClr val="000000"/>
                          </a:solidFill>
                          <a:latin typeface="Calibri" panose="020F0502020204030204" pitchFamily="34" charset="0"/>
                          <a:cs typeface="Arial" panose="020B0604020202020204" pitchFamily="34" charset="0"/>
                        </a:defRPr>
                      </a:lvl7pPr>
                      <a:lvl8pPr eaLnBrk="0" fontAlgn="base" hangingPunct="0">
                        <a:spcBef>
                          <a:spcPct val="0"/>
                        </a:spcBef>
                        <a:spcAft>
                          <a:spcPct val="0"/>
                        </a:spcAft>
                        <a:buFont typeface="Arial" panose="020B0604020202020204" pitchFamily="34" charset="0"/>
                        <a:defRPr>
                          <a:solidFill>
                            <a:srgbClr val="000000"/>
                          </a:solidFill>
                          <a:latin typeface="Calibri" panose="020F0502020204030204" pitchFamily="34" charset="0"/>
                          <a:cs typeface="Arial" panose="020B0604020202020204" pitchFamily="34" charset="0"/>
                        </a:defRPr>
                      </a:lvl8pPr>
                      <a:lvl9pPr eaLnBrk="0" fontAlgn="base" hangingPunct="0">
                        <a:spcBef>
                          <a:spcPct val="0"/>
                        </a:spcBef>
                        <a:spcAft>
                          <a:spcPct val="0"/>
                        </a:spcAft>
                        <a:buFont typeface="Arial" panose="020B0604020202020204" pitchFamily="34" charset="0"/>
                        <a:defRPr>
                          <a:solidFill>
                            <a:srgbClr val="000000"/>
                          </a:solidFill>
                          <a:latin typeface="Calibri" panose="020F050202020403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IN" altLang="en-US" sz="1800" b="0" i="0" u="none" strike="noStrike" cap="none" normalizeH="0" baseline="0">
                          <a:ln>
                            <a:noFill/>
                          </a:ln>
                          <a:solidFill>
                            <a:srgbClr val="000000"/>
                          </a:solidFill>
                          <a:effectLst/>
                          <a:latin typeface="Arial" panose="020B0604020202020204" pitchFamily="34" charset="0"/>
                        </a:rPr>
                        <a:t>Competitive pricing model</a:t>
                      </a:r>
                      <a:endParaRPr kumimoji="0" lang="en-US" altLang="en-US" sz="1800" b="0" i="0" u="none" strike="noStrike" cap="none" normalizeH="0" baseline="0">
                        <a:ln>
                          <a:noFill/>
                        </a:ln>
                        <a:solidFill>
                          <a:srgbClr val="000000"/>
                        </a:solidFill>
                        <a:effectLst/>
                        <a:latin typeface="Arial" panose="020B0604020202020204" pitchFamily="34" charset="0"/>
                      </a:endParaRPr>
                    </a:p>
                  </a:txBody>
                  <a:tcPr horzOverflow="overflow"/>
                </a:tc>
                <a:tc>
                  <a:txBody>
                    <a:bodyPr/>
                    <a:lstStyle>
                      <a:lvl1pPr eaLnBrk="0" hangingPunct="0">
                        <a:buFont typeface="Arial" panose="020B0604020202020204" pitchFamily="34" charset="0"/>
                        <a:defRPr sz="2800">
                          <a:solidFill>
                            <a:srgbClr val="000000"/>
                          </a:solidFill>
                          <a:latin typeface="Calibri" panose="020F0502020204030204" pitchFamily="34" charset="0"/>
                          <a:cs typeface="Arial" panose="020B0604020202020204" pitchFamily="34" charset="0"/>
                        </a:defRPr>
                      </a:lvl1pPr>
                      <a:lvl2pPr eaLnBrk="0" hangingPunct="0">
                        <a:buFont typeface="Arial" panose="020B0604020202020204" pitchFamily="34" charset="0"/>
                        <a:defRPr sz="2400">
                          <a:solidFill>
                            <a:srgbClr val="000000"/>
                          </a:solidFill>
                          <a:latin typeface="Calibri" panose="020F0502020204030204" pitchFamily="34" charset="0"/>
                          <a:cs typeface="Arial" panose="020B0604020202020204" pitchFamily="34" charset="0"/>
                        </a:defRPr>
                      </a:lvl2pPr>
                      <a:lvl3pPr eaLnBrk="0" hangingPunct="0">
                        <a:buFont typeface="Arial" panose="020B0604020202020204" pitchFamily="34" charset="0"/>
                        <a:defRPr sz="2000">
                          <a:solidFill>
                            <a:srgbClr val="000000"/>
                          </a:solidFill>
                          <a:latin typeface="Calibri" panose="020F0502020204030204" pitchFamily="34" charset="0"/>
                          <a:cs typeface="Arial" panose="020B0604020202020204" pitchFamily="34" charset="0"/>
                        </a:defRPr>
                      </a:lvl3pPr>
                      <a:lvl4pPr eaLnBrk="0" hangingPunct="0">
                        <a:buFont typeface="Arial" panose="020B0604020202020204" pitchFamily="34" charset="0"/>
                        <a:defRPr>
                          <a:solidFill>
                            <a:srgbClr val="000000"/>
                          </a:solidFill>
                          <a:latin typeface="Calibri" panose="020F0502020204030204" pitchFamily="34" charset="0"/>
                          <a:cs typeface="Arial" panose="020B0604020202020204" pitchFamily="34" charset="0"/>
                        </a:defRPr>
                      </a:lvl4pPr>
                      <a:lvl5pPr eaLnBrk="0" hangingPunct="0">
                        <a:buFont typeface="Arial" panose="020B0604020202020204" pitchFamily="34" charset="0"/>
                        <a:defRPr>
                          <a:solidFill>
                            <a:srgbClr val="000000"/>
                          </a:solidFill>
                          <a:latin typeface="Calibri" panose="020F0502020204030204" pitchFamily="34" charset="0"/>
                          <a:cs typeface="Arial" panose="020B0604020202020204" pitchFamily="34" charset="0"/>
                        </a:defRPr>
                      </a:lvl5pPr>
                      <a:lvl6pPr eaLnBrk="0" fontAlgn="base" hangingPunct="0">
                        <a:spcBef>
                          <a:spcPct val="0"/>
                        </a:spcBef>
                        <a:spcAft>
                          <a:spcPct val="0"/>
                        </a:spcAft>
                        <a:buFont typeface="Arial" panose="020B0604020202020204" pitchFamily="34" charset="0"/>
                        <a:defRPr>
                          <a:solidFill>
                            <a:srgbClr val="000000"/>
                          </a:solidFill>
                          <a:latin typeface="Calibri" panose="020F0502020204030204" pitchFamily="34" charset="0"/>
                          <a:cs typeface="Arial" panose="020B0604020202020204" pitchFamily="34" charset="0"/>
                        </a:defRPr>
                      </a:lvl6pPr>
                      <a:lvl7pPr eaLnBrk="0" fontAlgn="base" hangingPunct="0">
                        <a:spcBef>
                          <a:spcPct val="0"/>
                        </a:spcBef>
                        <a:spcAft>
                          <a:spcPct val="0"/>
                        </a:spcAft>
                        <a:buFont typeface="Arial" panose="020B0604020202020204" pitchFamily="34" charset="0"/>
                        <a:defRPr>
                          <a:solidFill>
                            <a:srgbClr val="000000"/>
                          </a:solidFill>
                          <a:latin typeface="Calibri" panose="020F0502020204030204" pitchFamily="34" charset="0"/>
                          <a:cs typeface="Arial" panose="020B0604020202020204" pitchFamily="34" charset="0"/>
                        </a:defRPr>
                      </a:lvl7pPr>
                      <a:lvl8pPr eaLnBrk="0" fontAlgn="base" hangingPunct="0">
                        <a:spcBef>
                          <a:spcPct val="0"/>
                        </a:spcBef>
                        <a:spcAft>
                          <a:spcPct val="0"/>
                        </a:spcAft>
                        <a:buFont typeface="Arial" panose="020B0604020202020204" pitchFamily="34" charset="0"/>
                        <a:defRPr>
                          <a:solidFill>
                            <a:srgbClr val="000000"/>
                          </a:solidFill>
                          <a:latin typeface="Calibri" panose="020F0502020204030204" pitchFamily="34" charset="0"/>
                          <a:cs typeface="Arial" panose="020B0604020202020204" pitchFamily="34" charset="0"/>
                        </a:defRPr>
                      </a:lvl8pPr>
                      <a:lvl9pPr eaLnBrk="0" fontAlgn="base" hangingPunct="0">
                        <a:spcBef>
                          <a:spcPct val="0"/>
                        </a:spcBef>
                        <a:spcAft>
                          <a:spcPct val="0"/>
                        </a:spcAft>
                        <a:buFont typeface="Arial" panose="020B0604020202020204" pitchFamily="34" charset="0"/>
                        <a:defRPr>
                          <a:solidFill>
                            <a:srgbClr val="000000"/>
                          </a:solidFill>
                          <a:latin typeface="Calibri" panose="020F050202020403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Arial" panose="020B0604020202020204" pitchFamily="34" charset="0"/>
                        </a:rPr>
                        <a:t>affordable</a:t>
                      </a:r>
                    </a:p>
                  </a:txBody>
                  <a:tcPr horzOverflow="overflow"/>
                </a:tc>
                <a:tc>
                  <a:txBody>
                    <a:bodyPr/>
                    <a:lstStyle>
                      <a:lvl1pPr eaLnBrk="0" hangingPunct="0">
                        <a:buFont typeface="Arial" panose="020B0604020202020204" pitchFamily="34" charset="0"/>
                        <a:defRPr sz="2800">
                          <a:solidFill>
                            <a:srgbClr val="000000"/>
                          </a:solidFill>
                          <a:latin typeface="Calibri" panose="020F0502020204030204" pitchFamily="34" charset="0"/>
                          <a:cs typeface="Arial" panose="020B0604020202020204" pitchFamily="34" charset="0"/>
                        </a:defRPr>
                      </a:lvl1pPr>
                      <a:lvl2pPr eaLnBrk="0" hangingPunct="0">
                        <a:buFont typeface="Arial" panose="020B0604020202020204" pitchFamily="34" charset="0"/>
                        <a:defRPr sz="2400">
                          <a:solidFill>
                            <a:srgbClr val="000000"/>
                          </a:solidFill>
                          <a:latin typeface="Calibri" panose="020F0502020204030204" pitchFamily="34" charset="0"/>
                          <a:cs typeface="Arial" panose="020B0604020202020204" pitchFamily="34" charset="0"/>
                        </a:defRPr>
                      </a:lvl2pPr>
                      <a:lvl3pPr eaLnBrk="0" hangingPunct="0">
                        <a:buFont typeface="Arial" panose="020B0604020202020204" pitchFamily="34" charset="0"/>
                        <a:defRPr sz="2000">
                          <a:solidFill>
                            <a:srgbClr val="000000"/>
                          </a:solidFill>
                          <a:latin typeface="Calibri" panose="020F0502020204030204" pitchFamily="34" charset="0"/>
                          <a:cs typeface="Arial" panose="020B0604020202020204" pitchFamily="34" charset="0"/>
                        </a:defRPr>
                      </a:lvl3pPr>
                      <a:lvl4pPr eaLnBrk="0" hangingPunct="0">
                        <a:buFont typeface="Arial" panose="020B0604020202020204" pitchFamily="34" charset="0"/>
                        <a:defRPr>
                          <a:solidFill>
                            <a:srgbClr val="000000"/>
                          </a:solidFill>
                          <a:latin typeface="Calibri" panose="020F0502020204030204" pitchFamily="34" charset="0"/>
                          <a:cs typeface="Arial" panose="020B0604020202020204" pitchFamily="34" charset="0"/>
                        </a:defRPr>
                      </a:lvl4pPr>
                      <a:lvl5pPr eaLnBrk="0" hangingPunct="0">
                        <a:buFont typeface="Arial" panose="020B0604020202020204" pitchFamily="34" charset="0"/>
                        <a:defRPr>
                          <a:solidFill>
                            <a:srgbClr val="000000"/>
                          </a:solidFill>
                          <a:latin typeface="Calibri" panose="020F0502020204030204" pitchFamily="34" charset="0"/>
                          <a:cs typeface="Arial" panose="020B0604020202020204" pitchFamily="34" charset="0"/>
                        </a:defRPr>
                      </a:lvl5pPr>
                      <a:lvl6pPr eaLnBrk="0" fontAlgn="base" hangingPunct="0">
                        <a:spcBef>
                          <a:spcPct val="0"/>
                        </a:spcBef>
                        <a:spcAft>
                          <a:spcPct val="0"/>
                        </a:spcAft>
                        <a:buFont typeface="Arial" panose="020B0604020202020204" pitchFamily="34" charset="0"/>
                        <a:defRPr>
                          <a:solidFill>
                            <a:srgbClr val="000000"/>
                          </a:solidFill>
                          <a:latin typeface="Calibri" panose="020F0502020204030204" pitchFamily="34" charset="0"/>
                          <a:cs typeface="Arial" panose="020B0604020202020204" pitchFamily="34" charset="0"/>
                        </a:defRPr>
                      </a:lvl6pPr>
                      <a:lvl7pPr eaLnBrk="0" fontAlgn="base" hangingPunct="0">
                        <a:spcBef>
                          <a:spcPct val="0"/>
                        </a:spcBef>
                        <a:spcAft>
                          <a:spcPct val="0"/>
                        </a:spcAft>
                        <a:buFont typeface="Arial" panose="020B0604020202020204" pitchFamily="34" charset="0"/>
                        <a:defRPr>
                          <a:solidFill>
                            <a:srgbClr val="000000"/>
                          </a:solidFill>
                          <a:latin typeface="Calibri" panose="020F0502020204030204" pitchFamily="34" charset="0"/>
                          <a:cs typeface="Arial" panose="020B0604020202020204" pitchFamily="34" charset="0"/>
                        </a:defRPr>
                      </a:lvl7pPr>
                      <a:lvl8pPr eaLnBrk="0" fontAlgn="base" hangingPunct="0">
                        <a:spcBef>
                          <a:spcPct val="0"/>
                        </a:spcBef>
                        <a:spcAft>
                          <a:spcPct val="0"/>
                        </a:spcAft>
                        <a:buFont typeface="Arial" panose="020B0604020202020204" pitchFamily="34" charset="0"/>
                        <a:defRPr>
                          <a:solidFill>
                            <a:srgbClr val="000000"/>
                          </a:solidFill>
                          <a:latin typeface="Calibri" panose="020F0502020204030204" pitchFamily="34" charset="0"/>
                          <a:cs typeface="Arial" panose="020B0604020202020204" pitchFamily="34" charset="0"/>
                        </a:defRPr>
                      </a:lvl8pPr>
                      <a:lvl9pPr eaLnBrk="0" fontAlgn="base" hangingPunct="0">
                        <a:spcBef>
                          <a:spcPct val="0"/>
                        </a:spcBef>
                        <a:spcAft>
                          <a:spcPct val="0"/>
                        </a:spcAft>
                        <a:buFont typeface="Arial" panose="020B0604020202020204" pitchFamily="34" charset="0"/>
                        <a:defRPr>
                          <a:solidFill>
                            <a:srgbClr val="000000"/>
                          </a:solidFill>
                          <a:latin typeface="Calibri" panose="020F050202020403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Arial" panose="020B0604020202020204" pitchFamily="34" charset="0"/>
                        </a:rPr>
                        <a:t>affordable</a:t>
                      </a:r>
                    </a:p>
                  </a:txBody>
                  <a:tcPr horzOverflow="overflow"/>
                </a:tc>
                <a:extLst>
                  <a:ext uri="{0D108BD9-81ED-4DB2-BD59-A6C34878D82A}">
                    <a16:rowId xmlns:a16="http://schemas.microsoft.com/office/drawing/2014/main" val="3832088801"/>
                  </a:ext>
                </a:extLst>
              </a:tr>
              <a:tr h="1020430">
                <a:tc>
                  <a:txBody>
                    <a:bodyPr/>
                    <a:lstStyle>
                      <a:lvl1pPr eaLnBrk="0" hangingPunct="0">
                        <a:buFont typeface="Arial" panose="020B0604020202020204" pitchFamily="34" charset="0"/>
                        <a:defRPr sz="2800">
                          <a:solidFill>
                            <a:srgbClr val="000000"/>
                          </a:solidFill>
                          <a:latin typeface="Calibri" panose="020F0502020204030204" pitchFamily="34" charset="0"/>
                          <a:cs typeface="Arial" panose="020B0604020202020204" pitchFamily="34" charset="0"/>
                        </a:defRPr>
                      </a:lvl1pPr>
                      <a:lvl2pPr eaLnBrk="0" hangingPunct="0">
                        <a:buFont typeface="Arial" panose="020B0604020202020204" pitchFamily="34" charset="0"/>
                        <a:defRPr sz="2400">
                          <a:solidFill>
                            <a:srgbClr val="000000"/>
                          </a:solidFill>
                          <a:latin typeface="Calibri" panose="020F0502020204030204" pitchFamily="34" charset="0"/>
                          <a:cs typeface="Arial" panose="020B0604020202020204" pitchFamily="34" charset="0"/>
                        </a:defRPr>
                      </a:lvl2pPr>
                      <a:lvl3pPr eaLnBrk="0" hangingPunct="0">
                        <a:buFont typeface="Arial" panose="020B0604020202020204" pitchFamily="34" charset="0"/>
                        <a:defRPr sz="2000">
                          <a:solidFill>
                            <a:srgbClr val="000000"/>
                          </a:solidFill>
                          <a:latin typeface="Calibri" panose="020F0502020204030204" pitchFamily="34" charset="0"/>
                          <a:cs typeface="Arial" panose="020B0604020202020204" pitchFamily="34" charset="0"/>
                        </a:defRPr>
                      </a:lvl3pPr>
                      <a:lvl4pPr eaLnBrk="0" hangingPunct="0">
                        <a:buFont typeface="Arial" panose="020B0604020202020204" pitchFamily="34" charset="0"/>
                        <a:defRPr>
                          <a:solidFill>
                            <a:srgbClr val="000000"/>
                          </a:solidFill>
                          <a:latin typeface="Calibri" panose="020F0502020204030204" pitchFamily="34" charset="0"/>
                          <a:cs typeface="Arial" panose="020B0604020202020204" pitchFamily="34" charset="0"/>
                        </a:defRPr>
                      </a:lvl4pPr>
                      <a:lvl5pPr eaLnBrk="0" hangingPunct="0">
                        <a:buFont typeface="Arial" panose="020B0604020202020204" pitchFamily="34" charset="0"/>
                        <a:defRPr>
                          <a:solidFill>
                            <a:srgbClr val="000000"/>
                          </a:solidFill>
                          <a:latin typeface="Calibri" panose="020F0502020204030204" pitchFamily="34" charset="0"/>
                          <a:cs typeface="Arial" panose="020B0604020202020204" pitchFamily="34" charset="0"/>
                        </a:defRPr>
                      </a:lvl5pPr>
                      <a:lvl6pPr eaLnBrk="0" fontAlgn="base" hangingPunct="0">
                        <a:spcBef>
                          <a:spcPct val="0"/>
                        </a:spcBef>
                        <a:spcAft>
                          <a:spcPct val="0"/>
                        </a:spcAft>
                        <a:buFont typeface="Arial" panose="020B0604020202020204" pitchFamily="34" charset="0"/>
                        <a:defRPr>
                          <a:solidFill>
                            <a:srgbClr val="000000"/>
                          </a:solidFill>
                          <a:latin typeface="Calibri" panose="020F0502020204030204" pitchFamily="34" charset="0"/>
                          <a:cs typeface="Arial" panose="020B0604020202020204" pitchFamily="34" charset="0"/>
                        </a:defRPr>
                      </a:lvl6pPr>
                      <a:lvl7pPr eaLnBrk="0" fontAlgn="base" hangingPunct="0">
                        <a:spcBef>
                          <a:spcPct val="0"/>
                        </a:spcBef>
                        <a:spcAft>
                          <a:spcPct val="0"/>
                        </a:spcAft>
                        <a:buFont typeface="Arial" panose="020B0604020202020204" pitchFamily="34" charset="0"/>
                        <a:defRPr>
                          <a:solidFill>
                            <a:srgbClr val="000000"/>
                          </a:solidFill>
                          <a:latin typeface="Calibri" panose="020F0502020204030204" pitchFamily="34" charset="0"/>
                          <a:cs typeface="Arial" panose="020B0604020202020204" pitchFamily="34" charset="0"/>
                        </a:defRPr>
                      </a:lvl7pPr>
                      <a:lvl8pPr eaLnBrk="0" fontAlgn="base" hangingPunct="0">
                        <a:spcBef>
                          <a:spcPct val="0"/>
                        </a:spcBef>
                        <a:spcAft>
                          <a:spcPct val="0"/>
                        </a:spcAft>
                        <a:buFont typeface="Arial" panose="020B0604020202020204" pitchFamily="34" charset="0"/>
                        <a:defRPr>
                          <a:solidFill>
                            <a:srgbClr val="000000"/>
                          </a:solidFill>
                          <a:latin typeface="Calibri" panose="020F0502020204030204" pitchFamily="34" charset="0"/>
                          <a:cs typeface="Arial" panose="020B0604020202020204" pitchFamily="34" charset="0"/>
                        </a:defRPr>
                      </a:lvl8pPr>
                      <a:lvl9pPr eaLnBrk="0" fontAlgn="base" hangingPunct="0">
                        <a:spcBef>
                          <a:spcPct val="0"/>
                        </a:spcBef>
                        <a:spcAft>
                          <a:spcPct val="0"/>
                        </a:spcAft>
                        <a:buFont typeface="Arial" panose="020B0604020202020204" pitchFamily="34" charset="0"/>
                        <a:defRPr>
                          <a:solidFill>
                            <a:srgbClr val="000000"/>
                          </a:solidFill>
                          <a:latin typeface="Calibri" panose="020F050202020403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Arial" panose="020B0604020202020204" pitchFamily="34" charset="0"/>
                        </a:rPr>
                        <a:t>Branding channels </a:t>
                      </a:r>
                    </a:p>
                  </a:txBody>
                  <a:tcPr horzOverflow="overflow"/>
                </a:tc>
                <a:tc>
                  <a:txBody>
                    <a:bodyPr/>
                    <a:lstStyle>
                      <a:lvl1pPr eaLnBrk="0" hangingPunct="0">
                        <a:buFont typeface="Arial" panose="020B0604020202020204" pitchFamily="34" charset="0"/>
                        <a:defRPr sz="2800">
                          <a:solidFill>
                            <a:srgbClr val="000000"/>
                          </a:solidFill>
                          <a:latin typeface="Calibri" panose="020F0502020204030204" pitchFamily="34" charset="0"/>
                          <a:cs typeface="Arial" panose="020B0604020202020204" pitchFamily="34" charset="0"/>
                        </a:defRPr>
                      </a:lvl1pPr>
                      <a:lvl2pPr eaLnBrk="0" hangingPunct="0">
                        <a:buFont typeface="Arial" panose="020B0604020202020204" pitchFamily="34" charset="0"/>
                        <a:defRPr sz="2400">
                          <a:solidFill>
                            <a:srgbClr val="000000"/>
                          </a:solidFill>
                          <a:latin typeface="Calibri" panose="020F0502020204030204" pitchFamily="34" charset="0"/>
                          <a:cs typeface="Arial" panose="020B0604020202020204" pitchFamily="34" charset="0"/>
                        </a:defRPr>
                      </a:lvl2pPr>
                      <a:lvl3pPr eaLnBrk="0" hangingPunct="0">
                        <a:buFont typeface="Arial" panose="020B0604020202020204" pitchFamily="34" charset="0"/>
                        <a:defRPr sz="2000">
                          <a:solidFill>
                            <a:srgbClr val="000000"/>
                          </a:solidFill>
                          <a:latin typeface="Calibri" panose="020F0502020204030204" pitchFamily="34" charset="0"/>
                          <a:cs typeface="Arial" panose="020B0604020202020204" pitchFamily="34" charset="0"/>
                        </a:defRPr>
                      </a:lvl3pPr>
                      <a:lvl4pPr eaLnBrk="0" hangingPunct="0">
                        <a:buFont typeface="Arial" panose="020B0604020202020204" pitchFamily="34" charset="0"/>
                        <a:defRPr>
                          <a:solidFill>
                            <a:srgbClr val="000000"/>
                          </a:solidFill>
                          <a:latin typeface="Calibri" panose="020F0502020204030204" pitchFamily="34" charset="0"/>
                          <a:cs typeface="Arial" panose="020B0604020202020204" pitchFamily="34" charset="0"/>
                        </a:defRPr>
                      </a:lvl4pPr>
                      <a:lvl5pPr eaLnBrk="0" hangingPunct="0">
                        <a:buFont typeface="Arial" panose="020B0604020202020204" pitchFamily="34" charset="0"/>
                        <a:defRPr>
                          <a:solidFill>
                            <a:srgbClr val="000000"/>
                          </a:solidFill>
                          <a:latin typeface="Calibri" panose="020F0502020204030204" pitchFamily="34" charset="0"/>
                          <a:cs typeface="Arial" panose="020B0604020202020204" pitchFamily="34" charset="0"/>
                        </a:defRPr>
                      </a:lvl5pPr>
                      <a:lvl6pPr eaLnBrk="0" fontAlgn="base" hangingPunct="0">
                        <a:spcBef>
                          <a:spcPct val="0"/>
                        </a:spcBef>
                        <a:spcAft>
                          <a:spcPct val="0"/>
                        </a:spcAft>
                        <a:buFont typeface="Arial" panose="020B0604020202020204" pitchFamily="34" charset="0"/>
                        <a:defRPr>
                          <a:solidFill>
                            <a:srgbClr val="000000"/>
                          </a:solidFill>
                          <a:latin typeface="Calibri" panose="020F0502020204030204" pitchFamily="34" charset="0"/>
                          <a:cs typeface="Arial" panose="020B0604020202020204" pitchFamily="34" charset="0"/>
                        </a:defRPr>
                      </a:lvl6pPr>
                      <a:lvl7pPr eaLnBrk="0" fontAlgn="base" hangingPunct="0">
                        <a:spcBef>
                          <a:spcPct val="0"/>
                        </a:spcBef>
                        <a:spcAft>
                          <a:spcPct val="0"/>
                        </a:spcAft>
                        <a:buFont typeface="Arial" panose="020B0604020202020204" pitchFamily="34" charset="0"/>
                        <a:defRPr>
                          <a:solidFill>
                            <a:srgbClr val="000000"/>
                          </a:solidFill>
                          <a:latin typeface="Calibri" panose="020F0502020204030204" pitchFamily="34" charset="0"/>
                          <a:cs typeface="Arial" panose="020B0604020202020204" pitchFamily="34" charset="0"/>
                        </a:defRPr>
                      </a:lvl7pPr>
                      <a:lvl8pPr eaLnBrk="0" fontAlgn="base" hangingPunct="0">
                        <a:spcBef>
                          <a:spcPct val="0"/>
                        </a:spcBef>
                        <a:spcAft>
                          <a:spcPct val="0"/>
                        </a:spcAft>
                        <a:buFont typeface="Arial" panose="020B0604020202020204" pitchFamily="34" charset="0"/>
                        <a:defRPr>
                          <a:solidFill>
                            <a:srgbClr val="000000"/>
                          </a:solidFill>
                          <a:latin typeface="Calibri" panose="020F0502020204030204" pitchFamily="34" charset="0"/>
                          <a:cs typeface="Arial" panose="020B0604020202020204" pitchFamily="34" charset="0"/>
                        </a:defRPr>
                      </a:lvl8pPr>
                      <a:lvl9pPr eaLnBrk="0" fontAlgn="base" hangingPunct="0">
                        <a:spcBef>
                          <a:spcPct val="0"/>
                        </a:spcBef>
                        <a:spcAft>
                          <a:spcPct val="0"/>
                        </a:spcAft>
                        <a:buFont typeface="Arial" panose="020B0604020202020204" pitchFamily="34" charset="0"/>
                        <a:defRPr>
                          <a:solidFill>
                            <a:srgbClr val="000000"/>
                          </a:solidFill>
                          <a:latin typeface="Calibri" panose="020F050202020403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Arial" panose="020B0604020202020204" pitchFamily="34" charset="0"/>
                        </a:rPr>
                        <a:t>health organizations, government collaborations</a:t>
                      </a:r>
                    </a:p>
                  </a:txBody>
                  <a:tcPr horzOverflow="overflow"/>
                </a:tc>
                <a:tc>
                  <a:txBody>
                    <a:bodyPr/>
                    <a:lstStyle>
                      <a:lvl1pPr eaLnBrk="0" hangingPunct="0">
                        <a:buFont typeface="Arial" panose="020B0604020202020204" pitchFamily="34" charset="0"/>
                        <a:defRPr sz="2800">
                          <a:solidFill>
                            <a:srgbClr val="000000"/>
                          </a:solidFill>
                          <a:latin typeface="Calibri" panose="020F0502020204030204" pitchFamily="34" charset="0"/>
                          <a:cs typeface="Arial" panose="020B0604020202020204" pitchFamily="34" charset="0"/>
                        </a:defRPr>
                      </a:lvl1pPr>
                      <a:lvl2pPr eaLnBrk="0" hangingPunct="0">
                        <a:buFont typeface="Arial" panose="020B0604020202020204" pitchFamily="34" charset="0"/>
                        <a:defRPr sz="2400">
                          <a:solidFill>
                            <a:srgbClr val="000000"/>
                          </a:solidFill>
                          <a:latin typeface="Calibri" panose="020F0502020204030204" pitchFamily="34" charset="0"/>
                          <a:cs typeface="Arial" panose="020B0604020202020204" pitchFamily="34" charset="0"/>
                        </a:defRPr>
                      </a:lvl2pPr>
                      <a:lvl3pPr eaLnBrk="0" hangingPunct="0">
                        <a:buFont typeface="Arial" panose="020B0604020202020204" pitchFamily="34" charset="0"/>
                        <a:defRPr sz="2000">
                          <a:solidFill>
                            <a:srgbClr val="000000"/>
                          </a:solidFill>
                          <a:latin typeface="Calibri" panose="020F0502020204030204" pitchFamily="34" charset="0"/>
                          <a:cs typeface="Arial" panose="020B0604020202020204" pitchFamily="34" charset="0"/>
                        </a:defRPr>
                      </a:lvl3pPr>
                      <a:lvl4pPr eaLnBrk="0" hangingPunct="0">
                        <a:buFont typeface="Arial" panose="020B0604020202020204" pitchFamily="34" charset="0"/>
                        <a:defRPr>
                          <a:solidFill>
                            <a:srgbClr val="000000"/>
                          </a:solidFill>
                          <a:latin typeface="Calibri" panose="020F0502020204030204" pitchFamily="34" charset="0"/>
                          <a:cs typeface="Arial" panose="020B0604020202020204" pitchFamily="34" charset="0"/>
                        </a:defRPr>
                      </a:lvl4pPr>
                      <a:lvl5pPr eaLnBrk="0" hangingPunct="0">
                        <a:buFont typeface="Arial" panose="020B0604020202020204" pitchFamily="34" charset="0"/>
                        <a:defRPr>
                          <a:solidFill>
                            <a:srgbClr val="000000"/>
                          </a:solidFill>
                          <a:latin typeface="Calibri" panose="020F0502020204030204" pitchFamily="34" charset="0"/>
                          <a:cs typeface="Arial" panose="020B0604020202020204" pitchFamily="34" charset="0"/>
                        </a:defRPr>
                      </a:lvl5pPr>
                      <a:lvl6pPr eaLnBrk="0" fontAlgn="base" hangingPunct="0">
                        <a:spcBef>
                          <a:spcPct val="0"/>
                        </a:spcBef>
                        <a:spcAft>
                          <a:spcPct val="0"/>
                        </a:spcAft>
                        <a:buFont typeface="Arial" panose="020B0604020202020204" pitchFamily="34" charset="0"/>
                        <a:defRPr>
                          <a:solidFill>
                            <a:srgbClr val="000000"/>
                          </a:solidFill>
                          <a:latin typeface="Calibri" panose="020F0502020204030204" pitchFamily="34" charset="0"/>
                          <a:cs typeface="Arial" panose="020B0604020202020204" pitchFamily="34" charset="0"/>
                        </a:defRPr>
                      </a:lvl6pPr>
                      <a:lvl7pPr eaLnBrk="0" fontAlgn="base" hangingPunct="0">
                        <a:spcBef>
                          <a:spcPct val="0"/>
                        </a:spcBef>
                        <a:spcAft>
                          <a:spcPct val="0"/>
                        </a:spcAft>
                        <a:buFont typeface="Arial" panose="020B0604020202020204" pitchFamily="34" charset="0"/>
                        <a:defRPr>
                          <a:solidFill>
                            <a:srgbClr val="000000"/>
                          </a:solidFill>
                          <a:latin typeface="Calibri" panose="020F0502020204030204" pitchFamily="34" charset="0"/>
                          <a:cs typeface="Arial" panose="020B0604020202020204" pitchFamily="34" charset="0"/>
                        </a:defRPr>
                      </a:lvl7pPr>
                      <a:lvl8pPr eaLnBrk="0" fontAlgn="base" hangingPunct="0">
                        <a:spcBef>
                          <a:spcPct val="0"/>
                        </a:spcBef>
                        <a:spcAft>
                          <a:spcPct val="0"/>
                        </a:spcAft>
                        <a:buFont typeface="Arial" panose="020B0604020202020204" pitchFamily="34" charset="0"/>
                        <a:defRPr>
                          <a:solidFill>
                            <a:srgbClr val="000000"/>
                          </a:solidFill>
                          <a:latin typeface="Calibri" panose="020F0502020204030204" pitchFamily="34" charset="0"/>
                          <a:cs typeface="Arial" panose="020B0604020202020204" pitchFamily="34" charset="0"/>
                        </a:defRPr>
                      </a:lvl8pPr>
                      <a:lvl9pPr eaLnBrk="0" fontAlgn="base" hangingPunct="0">
                        <a:spcBef>
                          <a:spcPct val="0"/>
                        </a:spcBef>
                        <a:spcAft>
                          <a:spcPct val="0"/>
                        </a:spcAft>
                        <a:buFont typeface="Arial" panose="020B0604020202020204" pitchFamily="34" charset="0"/>
                        <a:defRPr>
                          <a:solidFill>
                            <a:srgbClr val="000000"/>
                          </a:solidFill>
                          <a:latin typeface="Calibri" panose="020F050202020403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IN" altLang="en-US" sz="1800" b="0" i="0" u="none" strike="noStrike" cap="none" normalizeH="0" baseline="0">
                          <a:ln>
                            <a:noFill/>
                          </a:ln>
                          <a:solidFill>
                            <a:srgbClr val="000000"/>
                          </a:solidFill>
                          <a:effectLst/>
                          <a:latin typeface="Arial" panose="020B0604020202020204" pitchFamily="34" charset="0"/>
                        </a:rPr>
                        <a:t>Amazon's extensive e-commerce platform</a:t>
                      </a:r>
                      <a:endParaRPr kumimoji="0" lang="en-US" altLang="en-US" sz="1800" b="0" i="0" u="none" strike="noStrike" cap="none" normalizeH="0" baseline="0">
                        <a:ln>
                          <a:noFill/>
                        </a:ln>
                        <a:solidFill>
                          <a:srgbClr val="000000"/>
                        </a:solidFill>
                        <a:effectLst/>
                        <a:latin typeface="Arial" panose="020B0604020202020204" pitchFamily="34" charset="0"/>
                      </a:endParaRPr>
                    </a:p>
                  </a:txBody>
                  <a:tcPr horzOverflow="overflow"/>
                </a:tc>
                <a:tc>
                  <a:txBody>
                    <a:bodyPr/>
                    <a:lstStyle>
                      <a:lvl1pPr eaLnBrk="0" hangingPunct="0">
                        <a:buFont typeface="Arial" panose="020B0604020202020204" pitchFamily="34" charset="0"/>
                        <a:defRPr sz="2800">
                          <a:solidFill>
                            <a:srgbClr val="000000"/>
                          </a:solidFill>
                          <a:latin typeface="Calibri" panose="020F0502020204030204" pitchFamily="34" charset="0"/>
                          <a:cs typeface="Arial" panose="020B0604020202020204" pitchFamily="34" charset="0"/>
                        </a:defRPr>
                      </a:lvl1pPr>
                      <a:lvl2pPr eaLnBrk="0" hangingPunct="0">
                        <a:buFont typeface="Arial" panose="020B0604020202020204" pitchFamily="34" charset="0"/>
                        <a:defRPr sz="2400">
                          <a:solidFill>
                            <a:srgbClr val="000000"/>
                          </a:solidFill>
                          <a:latin typeface="Calibri" panose="020F0502020204030204" pitchFamily="34" charset="0"/>
                          <a:cs typeface="Arial" panose="020B0604020202020204" pitchFamily="34" charset="0"/>
                        </a:defRPr>
                      </a:lvl2pPr>
                      <a:lvl3pPr eaLnBrk="0" hangingPunct="0">
                        <a:buFont typeface="Arial" panose="020B0604020202020204" pitchFamily="34" charset="0"/>
                        <a:defRPr sz="2000">
                          <a:solidFill>
                            <a:srgbClr val="000000"/>
                          </a:solidFill>
                          <a:latin typeface="Calibri" panose="020F0502020204030204" pitchFamily="34" charset="0"/>
                          <a:cs typeface="Arial" panose="020B0604020202020204" pitchFamily="34" charset="0"/>
                        </a:defRPr>
                      </a:lvl3pPr>
                      <a:lvl4pPr eaLnBrk="0" hangingPunct="0">
                        <a:buFont typeface="Arial" panose="020B0604020202020204" pitchFamily="34" charset="0"/>
                        <a:defRPr>
                          <a:solidFill>
                            <a:srgbClr val="000000"/>
                          </a:solidFill>
                          <a:latin typeface="Calibri" panose="020F0502020204030204" pitchFamily="34" charset="0"/>
                          <a:cs typeface="Arial" panose="020B0604020202020204" pitchFamily="34" charset="0"/>
                        </a:defRPr>
                      </a:lvl4pPr>
                      <a:lvl5pPr eaLnBrk="0" hangingPunct="0">
                        <a:buFont typeface="Arial" panose="020B0604020202020204" pitchFamily="34" charset="0"/>
                        <a:defRPr>
                          <a:solidFill>
                            <a:srgbClr val="000000"/>
                          </a:solidFill>
                          <a:latin typeface="Calibri" panose="020F0502020204030204" pitchFamily="34" charset="0"/>
                          <a:cs typeface="Arial" panose="020B0604020202020204" pitchFamily="34" charset="0"/>
                        </a:defRPr>
                      </a:lvl5pPr>
                      <a:lvl6pPr eaLnBrk="0" fontAlgn="base" hangingPunct="0">
                        <a:spcBef>
                          <a:spcPct val="0"/>
                        </a:spcBef>
                        <a:spcAft>
                          <a:spcPct val="0"/>
                        </a:spcAft>
                        <a:buFont typeface="Arial" panose="020B0604020202020204" pitchFamily="34" charset="0"/>
                        <a:defRPr>
                          <a:solidFill>
                            <a:srgbClr val="000000"/>
                          </a:solidFill>
                          <a:latin typeface="Calibri" panose="020F0502020204030204" pitchFamily="34" charset="0"/>
                          <a:cs typeface="Arial" panose="020B0604020202020204" pitchFamily="34" charset="0"/>
                        </a:defRPr>
                      </a:lvl6pPr>
                      <a:lvl7pPr eaLnBrk="0" fontAlgn="base" hangingPunct="0">
                        <a:spcBef>
                          <a:spcPct val="0"/>
                        </a:spcBef>
                        <a:spcAft>
                          <a:spcPct val="0"/>
                        </a:spcAft>
                        <a:buFont typeface="Arial" panose="020B0604020202020204" pitchFamily="34" charset="0"/>
                        <a:defRPr>
                          <a:solidFill>
                            <a:srgbClr val="000000"/>
                          </a:solidFill>
                          <a:latin typeface="Calibri" panose="020F0502020204030204" pitchFamily="34" charset="0"/>
                          <a:cs typeface="Arial" panose="020B0604020202020204" pitchFamily="34" charset="0"/>
                        </a:defRPr>
                      </a:lvl7pPr>
                      <a:lvl8pPr eaLnBrk="0" fontAlgn="base" hangingPunct="0">
                        <a:spcBef>
                          <a:spcPct val="0"/>
                        </a:spcBef>
                        <a:spcAft>
                          <a:spcPct val="0"/>
                        </a:spcAft>
                        <a:buFont typeface="Arial" panose="020B0604020202020204" pitchFamily="34" charset="0"/>
                        <a:defRPr>
                          <a:solidFill>
                            <a:srgbClr val="000000"/>
                          </a:solidFill>
                          <a:latin typeface="Calibri" panose="020F0502020204030204" pitchFamily="34" charset="0"/>
                          <a:cs typeface="Arial" panose="020B0604020202020204" pitchFamily="34" charset="0"/>
                        </a:defRPr>
                      </a:lvl8pPr>
                      <a:lvl9pPr eaLnBrk="0" fontAlgn="base" hangingPunct="0">
                        <a:spcBef>
                          <a:spcPct val="0"/>
                        </a:spcBef>
                        <a:spcAft>
                          <a:spcPct val="0"/>
                        </a:spcAft>
                        <a:buFont typeface="Arial" panose="020B0604020202020204" pitchFamily="34" charset="0"/>
                        <a:defRPr>
                          <a:solidFill>
                            <a:srgbClr val="000000"/>
                          </a:solidFill>
                          <a:latin typeface="Calibri" panose="020F050202020403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IN" altLang="en-US" sz="1800" b="0" i="0" u="none" strike="noStrike" cap="none" normalizeH="0" baseline="0" dirty="0">
                          <a:ln>
                            <a:noFill/>
                          </a:ln>
                          <a:solidFill>
                            <a:srgbClr val="000000"/>
                          </a:solidFill>
                          <a:effectLst/>
                          <a:latin typeface="Arial" panose="020B0604020202020204" pitchFamily="34" charset="0"/>
                        </a:rPr>
                        <a:t>Google and Alphabet branding</a:t>
                      </a:r>
                      <a:endParaRPr kumimoji="0" lang="en-US" altLang="en-US" sz="1800" b="0" i="0" u="none" strike="noStrike" cap="none" normalizeH="0" baseline="0" dirty="0">
                        <a:ln>
                          <a:noFill/>
                        </a:ln>
                        <a:solidFill>
                          <a:srgbClr val="000000"/>
                        </a:solidFill>
                        <a:effectLst/>
                        <a:latin typeface="Arial" panose="020B0604020202020204" pitchFamily="34" charset="0"/>
                      </a:endParaRPr>
                    </a:p>
                  </a:txBody>
                  <a:tcPr horzOverflow="overflow"/>
                </a:tc>
                <a:tc>
                  <a:txBody>
                    <a:bodyPr/>
                    <a:lstStyle>
                      <a:lvl1pPr eaLnBrk="0" hangingPunct="0">
                        <a:buFont typeface="Arial" panose="020B0604020202020204" pitchFamily="34" charset="0"/>
                        <a:defRPr sz="2800">
                          <a:solidFill>
                            <a:srgbClr val="000000"/>
                          </a:solidFill>
                          <a:latin typeface="Calibri" panose="020F0502020204030204" pitchFamily="34" charset="0"/>
                          <a:cs typeface="Arial" panose="020B0604020202020204" pitchFamily="34" charset="0"/>
                        </a:defRPr>
                      </a:lvl1pPr>
                      <a:lvl2pPr eaLnBrk="0" hangingPunct="0">
                        <a:buFont typeface="Arial" panose="020B0604020202020204" pitchFamily="34" charset="0"/>
                        <a:defRPr sz="2400">
                          <a:solidFill>
                            <a:srgbClr val="000000"/>
                          </a:solidFill>
                          <a:latin typeface="Calibri" panose="020F0502020204030204" pitchFamily="34" charset="0"/>
                          <a:cs typeface="Arial" panose="020B0604020202020204" pitchFamily="34" charset="0"/>
                        </a:defRPr>
                      </a:lvl2pPr>
                      <a:lvl3pPr eaLnBrk="0" hangingPunct="0">
                        <a:buFont typeface="Arial" panose="020B0604020202020204" pitchFamily="34" charset="0"/>
                        <a:defRPr sz="2000">
                          <a:solidFill>
                            <a:srgbClr val="000000"/>
                          </a:solidFill>
                          <a:latin typeface="Calibri" panose="020F0502020204030204" pitchFamily="34" charset="0"/>
                          <a:cs typeface="Arial" panose="020B0604020202020204" pitchFamily="34" charset="0"/>
                        </a:defRPr>
                      </a:lvl3pPr>
                      <a:lvl4pPr eaLnBrk="0" hangingPunct="0">
                        <a:buFont typeface="Arial" panose="020B0604020202020204" pitchFamily="34" charset="0"/>
                        <a:defRPr>
                          <a:solidFill>
                            <a:srgbClr val="000000"/>
                          </a:solidFill>
                          <a:latin typeface="Calibri" panose="020F0502020204030204" pitchFamily="34" charset="0"/>
                          <a:cs typeface="Arial" panose="020B0604020202020204" pitchFamily="34" charset="0"/>
                        </a:defRPr>
                      </a:lvl4pPr>
                      <a:lvl5pPr eaLnBrk="0" hangingPunct="0">
                        <a:buFont typeface="Arial" panose="020B0604020202020204" pitchFamily="34" charset="0"/>
                        <a:defRPr>
                          <a:solidFill>
                            <a:srgbClr val="000000"/>
                          </a:solidFill>
                          <a:latin typeface="Calibri" panose="020F0502020204030204" pitchFamily="34" charset="0"/>
                          <a:cs typeface="Arial" panose="020B0604020202020204" pitchFamily="34" charset="0"/>
                        </a:defRPr>
                      </a:lvl5pPr>
                      <a:lvl6pPr eaLnBrk="0" fontAlgn="base" hangingPunct="0">
                        <a:spcBef>
                          <a:spcPct val="0"/>
                        </a:spcBef>
                        <a:spcAft>
                          <a:spcPct val="0"/>
                        </a:spcAft>
                        <a:buFont typeface="Arial" panose="020B0604020202020204" pitchFamily="34" charset="0"/>
                        <a:defRPr>
                          <a:solidFill>
                            <a:srgbClr val="000000"/>
                          </a:solidFill>
                          <a:latin typeface="Calibri" panose="020F0502020204030204" pitchFamily="34" charset="0"/>
                          <a:cs typeface="Arial" panose="020B0604020202020204" pitchFamily="34" charset="0"/>
                        </a:defRPr>
                      </a:lvl6pPr>
                      <a:lvl7pPr eaLnBrk="0" fontAlgn="base" hangingPunct="0">
                        <a:spcBef>
                          <a:spcPct val="0"/>
                        </a:spcBef>
                        <a:spcAft>
                          <a:spcPct val="0"/>
                        </a:spcAft>
                        <a:buFont typeface="Arial" panose="020B0604020202020204" pitchFamily="34" charset="0"/>
                        <a:defRPr>
                          <a:solidFill>
                            <a:srgbClr val="000000"/>
                          </a:solidFill>
                          <a:latin typeface="Calibri" panose="020F0502020204030204" pitchFamily="34" charset="0"/>
                          <a:cs typeface="Arial" panose="020B0604020202020204" pitchFamily="34" charset="0"/>
                        </a:defRPr>
                      </a:lvl7pPr>
                      <a:lvl8pPr eaLnBrk="0" fontAlgn="base" hangingPunct="0">
                        <a:spcBef>
                          <a:spcPct val="0"/>
                        </a:spcBef>
                        <a:spcAft>
                          <a:spcPct val="0"/>
                        </a:spcAft>
                        <a:buFont typeface="Arial" panose="020B0604020202020204" pitchFamily="34" charset="0"/>
                        <a:defRPr>
                          <a:solidFill>
                            <a:srgbClr val="000000"/>
                          </a:solidFill>
                          <a:latin typeface="Calibri" panose="020F0502020204030204" pitchFamily="34" charset="0"/>
                          <a:cs typeface="Arial" panose="020B0604020202020204" pitchFamily="34" charset="0"/>
                        </a:defRPr>
                      </a:lvl8pPr>
                      <a:lvl9pPr eaLnBrk="0" fontAlgn="base" hangingPunct="0">
                        <a:spcBef>
                          <a:spcPct val="0"/>
                        </a:spcBef>
                        <a:spcAft>
                          <a:spcPct val="0"/>
                        </a:spcAft>
                        <a:buFont typeface="Arial" panose="020B0604020202020204" pitchFamily="34" charset="0"/>
                        <a:defRPr>
                          <a:solidFill>
                            <a:srgbClr val="000000"/>
                          </a:solidFill>
                          <a:latin typeface="Calibri" panose="020F050202020403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IN" altLang="en-US" sz="1800" b="0" i="0" u="none" strike="noStrike" cap="none" normalizeH="0" baseline="0">
                          <a:ln>
                            <a:noFill/>
                          </a:ln>
                          <a:solidFill>
                            <a:srgbClr val="000000"/>
                          </a:solidFill>
                          <a:effectLst/>
                          <a:latin typeface="Arial" panose="020B0604020202020204" pitchFamily="34" charset="0"/>
                        </a:rPr>
                        <a:t>Industry conferences</a:t>
                      </a:r>
                      <a:endParaRPr kumimoji="0" lang="en-US" altLang="en-US" sz="1800" b="0" i="0" u="none" strike="noStrike" cap="none" normalizeH="0" baseline="0">
                        <a:ln>
                          <a:noFill/>
                        </a:ln>
                        <a:solidFill>
                          <a:srgbClr val="000000"/>
                        </a:solidFill>
                        <a:effectLst/>
                        <a:latin typeface="Arial" panose="020B0604020202020204" pitchFamily="34" charset="0"/>
                      </a:endParaRPr>
                    </a:p>
                  </a:txBody>
                  <a:tcPr horzOverflow="overflow"/>
                </a:tc>
                <a:tc>
                  <a:txBody>
                    <a:bodyPr/>
                    <a:lstStyle>
                      <a:lvl1pPr eaLnBrk="0" hangingPunct="0">
                        <a:buFont typeface="Arial" panose="020B0604020202020204" pitchFamily="34" charset="0"/>
                        <a:defRPr sz="2800">
                          <a:solidFill>
                            <a:srgbClr val="000000"/>
                          </a:solidFill>
                          <a:latin typeface="Calibri" panose="020F0502020204030204" pitchFamily="34" charset="0"/>
                          <a:cs typeface="Arial" panose="020B0604020202020204" pitchFamily="34" charset="0"/>
                        </a:defRPr>
                      </a:lvl1pPr>
                      <a:lvl2pPr eaLnBrk="0" hangingPunct="0">
                        <a:buFont typeface="Arial" panose="020B0604020202020204" pitchFamily="34" charset="0"/>
                        <a:defRPr sz="2400">
                          <a:solidFill>
                            <a:srgbClr val="000000"/>
                          </a:solidFill>
                          <a:latin typeface="Calibri" panose="020F0502020204030204" pitchFamily="34" charset="0"/>
                          <a:cs typeface="Arial" panose="020B0604020202020204" pitchFamily="34" charset="0"/>
                        </a:defRPr>
                      </a:lvl2pPr>
                      <a:lvl3pPr eaLnBrk="0" hangingPunct="0">
                        <a:buFont typeface="Arial" panose="020B0604020202020204" pitchFamily="34" charset="0"/>
                        <a:defRPr sz="2000">
                          <a:solidFill>
                            <a:srgbClr val="000000"/>
                          </a:solidFill>
                          <a:latin typeface="Calibri" panose="020F0502020204030204" pitchFamily="34" charset="0"/>
                          <a:cs typeface="Arial" panose="020B0604020202020204" pitchFamily="34" charset="0"/>
                        </a:defRPr>
                      </a:lvl3pPr>
                      <a:lvl4pPr eaLnBrk="0" hangingPunct="0">
                        <a:buFont typeface="Arial" panose="020B0604020202020204" pitchFamily="34" charset="0"/>
                        <a:defRPr>
                          <a:solidFill>
                            <a:srgbClr val="000000"/>
                          </a:solidFill>
                          <a:latin typeface="Calibri" panose="020F0502020204030204" pitchFamily="34" charset="0"/>
                          <a:cs typeface="Arial" panose="020B0604020202020204" pitchFamily="34" charset="0"/>
                        </a:defRPr>
                      </a:lvl4pPr>
                      <a:lvl5pPr eaLnBrk="0" hangingPunct="0">
                        <a:buFont typeface="Arial" panose="020B0604020202020204" pitchFamily="34" charset="0"/>
                        <a:defRPr>
                          <a:solidFill>
                            <a:srgbClr val="000000"/>
                          </a:solidFill>
                          <a:latin typeface="Calibri" panose="020F0502020204030204" pitchFamily="34" charset="0"/>
                          <a:cs typeface="Arial" panose="020B0604020202020204" pitchFamily="34" charset="0"/>
                        </a:defRPr>
                      </a:lvl5pPr>
                      <a:lvl6pPr eaLnBrk="0" fontAlgn="base" hangingPunct="0">
                        <a:spcBef>
                          <a:spcPct val="0"/>
                        </a:spcBef>
                        <a:spcAft>
                          <a:spcPct val="0"/>
                        </a:spcAft>
                        <a:buFont typeface="Arial" panose="020B0604020202020204" pitchFamily="34" charset="0"/>
                        <a:defRPr>
                          <a:solidFill>
                            <a:srgbClr val="000000"/>
                          </a:solidFill>
                          <a:latin typeface="Calibri" panose="020F0502020204030204" pitchFamily="34" charset="0"/>
                          <a:cs typeface="Arial" panose="020B0604020202020204" pitchFamily="34" charset="0"/>
                        </a:defRPr>
                      </a:lvl6pPr>
                      <a:lvl7pPr eaLnBrk="0" fontAlgn="base" hangingPunct="0">
                        <a:spcBef>
                          <a:spcPct val="0"/>
                        </a:spcBef>
                        <a:spcAft>
                          <a:spcPct val="0"/>
                        </a:spcAft>
                        <a:buFont typeface="Arial" panose="020B0604020202020204" pitchFamily="34" charset="0"/>
                        <a:defRPr>
                          <a:solidFill>
                            <a:srgbClr val="000000"/>
                          </a:solidFill>
                          <a:latin typeface="Calibri" panose="020F0502020204030204" pitchFamily="34" charset="0"/>
                          <a:cs typeface="Arial" panose="020B0604020202020204" pitchFamily="34" charset="0"/>
                        </a:defRPr>
                      </a:lvl7pPr>
                      <a:lvl8pPr eaLnBrk="0" fontAlgn="base" hangingPunct="0">
                        <a:spcBef>
                          <a:spcPct val="0"/>
                        </a:spcBef>
                        <a:spcAft>
                          <a:spcPct val="0"/>
                        </a:spcAft>
                        <a:buFont typeface="Arial" panose="020B0604020202020204" pitchFamily="34" charset="0"/>
                        <a:defRPr>
                          <a:solidFill>
                            <a:srgbClr val="000000"/>
                          </a:solidFill>
                          <a:latin typeface="Calibri" panose="020F0502020204030204" pitchFamily="34" charset="0"/>
                          <a:cs typeface="Arial" panose="020B0604020202020204" pitchFamily="34" charset="0"/>
                        </a:defRPr>
                      </a:lvl8pPr>
                      <a:lvl9pPr eaLnBrk="0" fontAlgn="base" hangingPunct="0">
                        <a:spcBef>
                          <a:spcPct val="0"/>
                        </a:spcBef>
                        <a:spcAft>
                          <a:spcPct val="0"/>
                        </a:spcAft>
                        <a:buFont typeface="Arial" panose="020B0604020202020204" pitchFamily="34" charset="0"/>
                        <a:defRPr>
                          <a:solidFill>
                            <a:srgbClr val="000000"/>
                          </a:solidFill>
                          <a:latin typeface="Calibri" panose="020F050202020403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IN" altLang="en-US" sz="1800" b="0" i="0" u="none" strike="noStrike" cap="none" normalizeH="0" baseline="0">
                          <a:ln>
                            <a:noFill/>
                          </a:ln>
                          <a:solidFill>
                            <a:srgbClr val="000000"/>
                          </a:solidFill>
                          <a:effectLst/>
                          <a:latin typeface="Arial" panose="020B0604020202020204" pitchFamily="34" charset="0"/>
                        </a:rPr>
                        <a:t>Social media</a:t>
                      </a:r>
                      <a:endParaRPr kumimoji="0" lang="en-US" altLang="en-US" sz="1800" b="0" i="0" u="none" strike="noStrike" cap="none" normalizeH="0" baseline="0">
                        <a:ln>
                          <a:noFill/>
                        </a:ln>
                        <a:solidFill>
                          <a:srgbClr val="000000"/>
                        </a:solidFill>
                        <a:effectLst/>
                        <a:latin typeface="Arial" panose="020B0604020202020204" pitchFamily="34" charset="0"/>
                      </a:endParaRPr>
                    </a:p>
                  </a:txBody>
                  <a:tcPr horzOverflow="overflow"/>
                </a:tc>
                <a:extLst>
                  <a:ext uri="{0D108BD9-81ED-4DB2-BD59-A6C34878D82A}">
                    <a16:rowId xmlns:a16="http://schemas.microsoft.com/office/drawing/2014/main" val="457005780"/>
                  </a:ext>
                </a:extLst>
              </a:tr>
              <a:tr h="714301">
                <a:tc>
                  <a:txBody>
                    <a:bodyPr/>
                    <a:lstStyle>
                      <a:lvl1pPr eaLnBrk="0" hangingPunct="0">
                        <a:buFont typeface="Arial" panose="020B0604020202020204" pitchFamily="34" charset="0"/>
                        <a:defRPr sz="2800">
                          <a:solidFill>
                            <a:srgbClr val="000000"/>
                          </a:solidFill>
                          <a:latin typeface="Calibri" panose="020F0502020204030204" pitchFamily="34" charset="0"/>
                          <a:cs typeface="Arial" panose="020B0604020202020204" pitchFamily="34" charset="0"/>
                        </a:defRPr>
                      </a:lvl1pPr>
                      <a:lvl2pPr eaLnBrk="0" hangingPunct="0">
                        <a:buFont typeface="Arial" panose="020B0604020202020204" pitchFamily="34" charset="0"/>
                        <a:defRPr sz="2400">
                          <a:solidFill>
                            <a:srgbClr val="000000"/>
                          </a:solidFill>
                          <a:latin typeface="Calibri" panose="020F0502020204030204" pitchFamily="34" charset="0"/>
                          <a:cs typeface="Arial" panose="020B0604020202020204" pitchFamily="34" charset="0"/>
                        </a:defRPr>
                      </a:lvl2pPr>
                      <a:lvl3pPr eaLnBrk="0" hangingPunct="0">
                        <a:buFont typeface="Arial" panose="020B0604020202020204" pitchFamily="34" charset="0"/>
                        <a:defRPr sz="2000">
                          <a:solidFill>
                            <a:srgbClr val="000000"/>
                          </a:solidFill>
                          <a:latin typeface="Calibri" panose="020F0502020204030204" pitchFamily="34" charset="0"/>
                          <a:cs typeface="Arial" panose="020B0604020202020204" pitchFamily="34" charset="0"/>
                        </a:defRPr>
                      </a:lvl3pPr>
                      <a:lvl4pPr eaLnBrk="0" hangingPunct="0">
                        <a:buFont typeface="Arial" panose="020B0604020202020204" pitchFamily="34" charset="0"/>
                        <a:defRPr>
                          <a:solidFill>
                            <a:srgbClr val="000000"/>
                          </a:solidFill>
                          <a:latin typeface="Calibri" panose="020F0502020204030204" pitchFamily="34" charset="0"/>
                          <a:cs typeface="Arial" panose="020B0604020202020204" pitchFamily="34" charset="0"/>
                        </a:defRPr>
                      </a:lvl4pPr>
                      <a:lvl5pPr eaLnBrk="0" hangingPunct="0">
                        <a:buFont typeface="Arial" panose="020B0604020202020204" pitchFamily="34" charset="0"/>
                        <a:defRPr>
                          <a:solidFill>
                            <a:srgbClr val="000000"/>
                          </a:solidFill>
                          <a:latin typeface="Calibri" panose="020F0502020204030204" pitchFamily="34" charset="0"/>
                          <a:cs typeface="Arial" panose="020B0604020202020204" pitchFamily="34" charset="0"/>
                        </a:defRPr>
                      </a:lvl5pPr>
                      <a:lvl6pPr eaLnBrk="0" fontAlgn="base" hangingPunct="0">
                        <a:spcBef>
                          <a:spcPct val="0"/>
                        </a:spcBef>
                        <a:spcAft>
                          <a:spcPct val="0"/>
                        </a:spcAft>
                        <a:buFont typeface="Arial" panose="020B0604020202020204" pitchFamily="34" charset="0"/>
                        <a:defRPr>
                          <a:solidFill>
                            <a:srgbClr val="000000"/>
                          </a:solidFill>
                          <a:latin typeface="Calibri" panose="020F0502020204030204" pitchFamily="34" charset="0"/>
                          <a:cs typeface="Arial" panose="020B0604020202020204" pitchFamily="34" charset="0"/>
                        </a:defRPr>
                      </a:lvl6pPr>
                      <a:lvl7pPr eaLnBrk="0" fontAlgn="base" hangingPunct="0">
                        <a:spcBef>
                          <a:spcPct val="0"/>
                        </a:spcBef>
                        <a:spcAft>
                          <a:spcPct val="0"/>
                        </a:spcAft>
                        <a:buFont typeface="Arial" panose="020B0604020202020204" pitchFamily="34" charset="0"/>
                        <a:defRPr>
                          <a:solidFill>
                            <a:srgbClr val="000000"/>
                          </a:solidFill>
                          <a:latin typeface="Calibri" panose="020F0502020204030204" pitchFamily="34" charset="0"/>
                          <a:cs typeface="Arial" panose="020B0604020202020204" pitchFamily="34" charset="0"/>
                        </a:defRPr>
                      </a:lvl7pPr>
                      <a:lvl8pPr eaLnBrk="0" fontAlgn="base" hangingPunct="0">
                        <a:spcBef>
                          <a:spcPct val="0"/>
                        </a:spcBef>
                        <a:spcAft>
                          <a:spcPct val="0"/>
                        </a:spcAft>
                        <a:buFont typeface="Arial" panose="020B0604020202020204" pitchFamily="34" charset="0"/>
                        <a:defRPr>
                          <a:solidFill>
                            <a:srgbClr val="000000"/>
                          </a:solidFill>
                          <a:latin typeface="Calibri" panose="020F0502020204030204" pitchFamily="34" charset="0"/>
                          <a:cs typeface="Arial" panose="020B0604020202020204" pitchFamily="34" charset="0"/>
                        </a:defRPr>
                      </a:lvl8pPr>
                      <a:lvl9pPr eaLnBrk="0" fontAlgn="base" hangingPunct="0">
                        <a:spcBef>
                          <a:spcPct val="0"/>
                        </a:spcBef>
                        <a:spcAft>
                          <a:spcPct val="0"/>
                        </a:spcAft>
                        <a:buFont typeface="Arial" panose="020B0604020202020204" pitchFamily="34" charset="0"/>
                        <a:defRPr>
                          <a:solidFill>
                            <a:srgbClr val="000000"/>
                          </a:solidFill>
                          <a:latin typeface="Calibri" panose="020F050202020403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Arial" panose="020B0604020202020204" pitchFamily="34" charset="0"/>
                        </a:rPr>
                        <a:t>Packaging</a:t>
                      </a:r>
                    </a:p>
                  </a:txBody>
                  <a:tcPr horzOverflow="overflow"/>
                </a:tc>
                <a:tc>
                  <a:txBody>
                    <a:bodyPr/>
                    <a:lstStyle>
                      <a:lvl1pPr eaLnBrk="0" hangingPunct="0">
                        <a:buFont typeface="Arial" panose="020B0604020202020204" pitchFamily="34" charset="0"/>
                        <a:defRPr sz="2800">
                          <a:solidFill>
                            <a:srgbClr val="000000"/>
                          </a:solidFill>
                          <a:latin typeface="Calibri" panose="020F0502020204030204" pitchFamily="34" charset="0"/>
                          <a:cs typeface="Arial" panose="020B0604020202020204" pitchFamily="34" charset="0"/>
                        </a:defRPr>
                      </a:lvl1pPr>
                      <a:lvl2pPr eaLnBrk="0" hangingPunct="0">
                        <a:buFont typeface="Arial" panose="020B0604020202020204" pitchFamily="34" charset="0"/>
                        <a:defRPr sz="2400">
                          <a:solidFill>
                            <a:srgbClr val="000000"/>
                          </a:solidFill>
                          <a:latin typeface="Calibri" panose="020F0502020204030204" pitchFamily="34" charset="0"/>
                          <a:cs typeface="Arial" panose="020B0604020202020204" pitchFamily="34" charset="0"/>
                        </a:defRPr>
                      </a:lvl2pPr>
                      <a:lvl3pPr eaLnBrk="0" hangingPunct="0">
                        <a:buFont typeface="Arial" panose="020B0604020202020204" pitchFamily="34" charset="0"/>
                        <a:defRPr sz="2000">
                          <a:solidFill>
                            <a:srgbClr val="000000"/>
                          </a:solidFill>
                          <a:latin typeface="Calibri" panose="020F0502020204030204" pitchFamily="34" charset="0"/>
                          <a:cs typeface="Arial" panose="020B0604020202020204" pitchFamily="34" charset="0"/>
                        </a:defRPr>
                      </a:lvl3pPr>
                      <a:lvl4pPr eaLnBrk="0" hangingPunct="0">
                        <a:buFont typeface="Arial" panose="020B0604020202020204" pitchFamily="34" charset="0"/>
                        <a:defRPr>
                          <a:solidFill>
                            <a:srgbClr val="000000"/>
                          </a:solidFill>
                          <a:latin typeface="Calibri" panose="020F0502020204030204" pitchFamily="34" charset="0"/>
                          <a:cs typeface="Arial" panose="020B0604020202020204" pitchFamily="34" charset="0"/>
                        </a:defRPr>
                      </a:lvl4pPr>
                      <a:lvl5pPr eaLnBrk="0" hangingPunct="0">
                        <a:buFont typeface="Arial" panose="020B0604020202020204" pitchFamily="34" charset="0"/>
                        <a:defRPr>
                          <a:solidFill>
                            <a:srgbClr val="000000"/>
                          </a:solidFill>
                          <a:latin typeface="Calibri" panose="020F0502020204030204" pitchFamily="34" charset="0"/>
                          <a:cs typeface="Arial" panose="020B0604020202020204" pitchFamily="34" charset="0"/>
                        </a:defRPr>
                      </a:lvl5pPr>
                      <a:lvl6pPr eaLnBrk="0" fontAlgn="base" hangingPunct="0">
                        <a:spcBef>
                          <a:spcPct val="0"/>
                        </a:spcBef>
                        <a:spcAft>
                          <a:spcPct val="0"/>
                        </a:spcAft>
                        <a:buFont typeface="Arial" panose="020B0604020202020204" pitchFamily="34" charset="0"/>
                        <a:defRPr>
                          <a:solidFill>
                            <a:srgbClr val="000000"/>
                          </a:solidFill>
                          <a:latin typeface="Calibri" panose="020F0502020204030204" pitchFamily="34" charset="0"/>
                          <a:cs typeface="Arial" panose="020B0604020202020204" pitchFamily="34" charset="0"/>
                        </a:defRPr>
                      </a:lvl6pPr>
                      <a:lvl7pPr eaLnBrk="0" fontAlgn="base" hangingPunct="0">
                        <a:spcBef>
                          <a:spcPct val="0"/>
                        </a:spcBef>
                        <a:spcAft>
                          <a:spcPct val="0"/>
                        </a:spcAft>
                        <a:buFont typeface="Arial" panose="020B0604020202020204" pitchFamily="34" charset="0"/>
                        <a:defRPr>
                          <a:solidFill>
                            <a:srgbClr val="000000"/>
                          </a:solidFill>
                          <a:latin typeface="Calibri" panose="020F0502020204030204" pitchFamily="34" charset="0"/>
                          <a:cs typeface="Arial" panose="020B0604020202020204" pitchFamily="34" charset="0"/>
                        </a:defRPr>
                      </a:lvl7pPr>
                      <a:lvl8pPr eaLnBrk="0" fontAlgn="base" hangingPunct="0">
                        <a:spcBef>
                          <a:spcPct val="0"/>
                        </a:spcBef>
                        <a:spcAft>
                          <a:spcPct val="0"/>
                        </a:spcAft>
                        <a:buFont typeface="Arial" panose="020B0604020202020204" pitchFamily="34" charset="0"/>
                        <a:defRPr>
                          <a:solidFill>
                            <a:srgbClr val="000000"/>
                          </a:solidFill>
                          <a:latin typeface="Calibri" panose="020F0502020204030204" pitchFamily="34" charset="0"/>
                          <a:cs typeface="Arial" panose="020B0604020202020204" pitchFamily="34" charset="0"/>
                        </a:defRPr>
                      </a:lvl8pPr>
                      <a:lvl9pPr eaLnBrk="0" fontAlgn="base" hangingPunct="0">
                        <a:spcBef>
                          <a:spcPct val="0"/>
                        </a:spcBef>
                        <a:spcAft>
                          <a:spcPct val="0"/>
                        </a:spcAft>
                        <a:buFont typeface="Arial" panose="020B0604020202020204" pitchFamily="34" charset="0"/>
                        <a:defRPr>
                          <a:solidFill>
                            <a:srgbClr val="000000"/>
                          </a:solidFill>
                          <a:latin typeface="Calibri" panose="020F050202020403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IN" altLang="en-US" sz="1800" b="0" i="0" u="none" strike="noStrike" cap="none" normalizeH="0" baseline="0">
                          <a:ln>
                            <a:noFill/>
                          </a:ln>
                          <a:solidFill>
                            <a:srgbClr val="000000"/>
                          </a:solidFill>
                          <a:effectLst/>
                          <a:latin typeface="Arial" panose="020B0604020202020204" pitchFamily="34" charset="0"/>
                        </a:rPr>
                        <a:t>Specialized packaging</a:t>
                      </a:r>
                      <a:endParaRPr kumimoji="0" lang="en-US" altLang="en-US" sz="1800" b="0" i="0" u="none" strike="noStrike" cap="none" normalizeH="0" baseline="0">
                        <a:ln>
                          <a:noFill/>
                        </a:ln>
                        <a:solidFill>
                          <a:srgbClr val="000000"/>
                        </a:solidFill>
                        <a:effectLst/>
                        <a:latin typeface="Arial" panose="020B0604020202020204" pitchFamily="34" charset="0"/>
                      </a:endParaRPr>
                    </a:p>
                  </a:txBody>
                  <a:tcPr horzOverflow="overflow"/>
                </a:tc>
                <a:tc>
                  <a:txBody>
                    <a:bodyPr/>
                    <a:lstStyle>
                      <a:lvl1pPr eaLnBrk="0" hangingPunct="0">
                        <a:buFont typeface="Arial" panose="020B0604020202020204" pitchFamily="34" charset="0"/>
                        <a:defRPr sz="2800">
                          <a:solidFill>
                            <a:srgbClr val="000000"/>
                          </a:solidFill>
                          <a:latin typeface="Calibri" panose="020F0502020204030204" pitchFamily="34" charset="0"/>
                          <a:cs typeface="Arial" panose="020B0604020202020204" pitchFamily="34" charset="0"/>
                        </a:defRPr>
                      </a:lvl1pPr>
                      <a:lvl2pPr eaLnBrk="0" hangingPunct="0">
                        <a:buFont typeface="Arial" panose="020B0604020202020204" pitchFamily="34" charset="0"/>
                        <a:defRPr sz="2400">
                          <a:solidFill>
                            <a:srgbClr val="000000"/>
                          </a:solidFill>
                          <a:latin typeface="Calibri" panose="020F0502020204030204" pitchFamily="34" charset="0"/>
                          <a:cs typeface="Arial" panose="020B0604020202020204" pitchFamily="34" charset="0"/>
                        </a:defRPr>
                      </a:lvl2pPr>
                      <a:lvl3pPr eaLnBrk="0" hangingPunct="0">
                        <a:buFont typeface="Arial" panose="020B0604020202020204" pitchFamily="34" charset="0"/>
                        <a:defRPr sz="2000">
                          <a:solidFill>
                            <a:srgbClr val="000000"/>
                          </a:solidFill>
                          <a:latin typeface="Calibri" panose="020F0502020204030204" pitchFamily="34" charset="0"/>
                          <a:cs typeface="Arial" panose="020B0604020202020204" pitchFamily="34" charset="0"/>
                        </a:defRPr>
                      </a:lvl3pPr>
                      <a:lvl4pPr eaLnBrk="0" hangingPunct="0">
                        <a:buFont typeface="Arial" panose="020B0604020202020204" pitchFamily="34" charset="0"/>
                        <a:defRPr>
                          <a:solidFill>
                            <a:srgbClr val="000000"/>
                          </a:solidFill>
                          <a:latin typeface="Calibri" panose="020F0502020204030204" pitchFamily="34" charset="0"/>
                          <a:cs typeface="Arial" panose="020B0604020202020204" pitchFamily="34" charset="0"/>
                        </a:defRPr>
                      </a:lvl4pPr>
                      <a:lvl5pPr eaLnBrk="0" hangingPunct="0">
                        <a:buFont typeface="Arial" panose="020B0604020202020204" pitchFamily="34" charset="0"/>
                        <a:defRPr>
                          <a:solidFill>
                            <a:srgbClr val="000000"/>
                          </a:solidFill>
                          <a:latin typeface="Calibri" panose="020F0502020204030204" pitchFamily="34" charset="0"/>
                          <a:cs typeface="Arial" panose="020B0604020202020204" pitchFamily="34" charset="0"/>
                        </a:defRPr>
                      </a:lvl5pPr>
                      <a:lvl6pPr eaLnBrk="0" fontAlgn="base" hangingPunct="0">
                        <a:spcBef>
                          <a:spcPct val="0"/>
                        </a:spcBef>
                        <a:spcAft>
                          <a:spcPct val="0"/>
                        </a:spcAft>
                        <a:buFont typeface="Arial" panose="020B0604020202020204" pitchFamily="34" charset="0"/>
                        <a:defRPr>
                          <a:solidFill>
                            <a:srgbClr val="000000"/>
                          </a:solidFill>
                          <a:latin typeface="Calibri" panose="020F0502020204030204" pitchFamily="34" charset="0"/>
                          <a:cs typeface="Arial" panose="020B0604020202020204" pitchFamily="34" charset="0"/>
                        </a:defRPr>
                      </a:lvl6pPr>
                      <a:lvl7pPr eaLnBrk="0" fontAlgn="base" hangingPunct="0">
                        <a:spcBef>
                          <a:spcPct val="0"/>
                        </a:spcBef>
                        <a:spcAft>
                          <a:spcPct val="0"/>
                        </a:spcAft>
                        <a:buFont typeface="Arial" panose="020B0604020202020204" pitchFamily="34" charset="0"/>
                        <a:defRPr>
                          <a:solidFill>
                            <a:srgbClr val="000000"/>
                          </a:solidFill>
                          <a:latin typeface="Calibri" panose="020F0502020204030204" pitchFamily="34" charset="0"/>
                          <a:cs typeface="Arial" panose="020B0604020202020204" pitchFamily="34" charset="0"/>
                        </a:defRPr>
                      </a:lvl7pPr>
                      <a:lvl8pPr eaLnBrk="0" fontAlgn="base" hangingPunct="0">
                        <a:spcBef>
                          <a:spcPct val="0"/>
                        </a:spcBef>
                        <a:spcAft>
                          <a:spcPct val="0"/>
                        </a:spcAft>
                        <a:buFont typeface="Arial" panose="020B0604020202020204" pitchFamily="34" charset="0"/>
                        <a:defRPr>
                          <a:solidFill>
                            <a:srgbClr val="000000"/>
                          </a:solidFill>
                          <a:latin typeface="Calibri" panose="020F0502020204030204" pitchFamily="34" charset="0"/>
                          <a:cs typeface="Arial" panose="020B0604020202020204" pitchFamily="34" charset="0"/>
                        </a:defRPr>
                      </a:lvl8pPr>
                      <a:lvl9pPr eaLnBrk="0" fontAlgn="base" hangingPunct="0">
                        <a:spcBef>
                          <a:spcPct val="0"/>
                        </a:spcBef>
                        <a:spcAft>
                          <a:spcPct val="0"/>
                        </a:spcAft>
                        <a:buFont typeface="Arial" panose="020B0604020202020204" pitchFamily="34" charset="0"/>
                        <a:defRPr>
                          <a:solidFill>
                            <a:srgbClr val="000000"/>
                          </a:solidFill>
                          <a:latin typeface="Calibri" panose="020F050202020403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IN" altLang="en-US" sz="1800" b="0" i="0" u="none" strike="noStrike" cap="none" normalizeH="0" baseline="0">
                          <a:ln>
                            <a:noFill/>
                          </a:ln>
                          <a:solidFill>
                            <a:srgbClr val="000000"/>
                          </a:solidFill>
                          <a:effectLst/>
                          <a:latin typeface="Arial" panose="020B0604020202020204" pitchFamily="34" charset="0"/>
                        </a:rPr>
                        <a:t>Standardized Amazon packaging</a:t>
                      </a:r>
                      <a:endParaRPr kumimoji="0" lang="en-US" altLang="en-US" sz="1800" b="0" i="0" u="none" strike="noStrike" cap="none" normalizeH="0" baseline="0">
                        <a:ln>
                          <a:noFill/>
                        </a:ln>
                        <a:solidFill>
                          <a:srgbClr val="000000"/>
                        </a:solidFill>
                        <a:effectLst/>
                        <a:latin typeface="Arial" panose="020B0604020202020204" pitchFamily="34" charset="0"/>
                      </a:endParaRPr>
                    </a:p>
                  </a:txBody>
                  <a:tcPr horzOverflow="overflow"/>
                </a:tc>
                <a:tc>
                  <a:txBody>
                    <a:bodyPr/>
                    <a:lstStyle>
                      <a:lvl1pPr eaLnBrk="0" hangingPunct="0">
                        <a:buFont typeface="Arial" panose="020B0604020202020204" pitchFamily="34" charset="0"/>
                        <a:defRPr sz="2800">
                          <a:solidFill>
                            <a:srgbClr val="000000"/>
                          </a:solidFill>
                          <a:latin typeface="Calibri" panose="020F0502020204030204" pitchFamily="34" charset="0"/>
                          <a:cs typeface="Arial" panose="020B0604020202020204" pitchFamily="34" charset="0"/>
                        </a:defRPr>
                      </a:lvl1pPr>
                      <a:lvl2pPr eaLnBrk="0" hangingPunct="0">
                        <a:buFont typeface="Arial" panose="020B0604020202020204" pitchFamily="34" charset="0"/>
                        <a:defRPr sz="2400">
                          <a:solidFill>
                            <a:srgbClr val="000000"/>
                          </a:solidFill>
                          <a:latin typeface="Calibri" panose="020F0502020204030204" pitchFamily="34" charset="0"/>
                          <a:cs typeface="Arial" panose="020B0604020202020204" pitchFamily="34" charset="0"/>
                        </a:defRPr>
                      </a:lvl2pPr>
                      <a:lvl3pPr eaLnBrk="0" hangingPunct="0">
                        <a:buFont typeface="Arial" panose="020B0604020202020204" pitchFamily="34" charset="0"/>
                        <a:defRPr sz="2000">
                          <a:solidFill>
                            <a:srgbClr val="000000"/>
                          </a:solidFill>
                          <a:latin typeface="Calibri" panose="020F0502020204030204" pitchFamily="34" charset="0"/>
                          <a:cs typeface="Arial" panose="020B0604020202020204" pitchFamily="34" charset="0"/>
                        </a:defRPr>
                      </a:lvl3pPr>
                      <a:lvl4pPr eaLnBrk="0" hangingPunct="0">
                        <a:buFont typeface="Arial" panose="020B0604020202020204" pitchFamily="34" charset="0"/>
                        <a:defRPr>
                          <a:solidFill>
                            <a:srgbClr val="000000"/>
                          </a:solidFill>
                          <a:latin typeface="Calibri" panose="020F0502020204030204" pitchFamily="34" charset="0"/>
                          <a:cs typeface="Arial" panose="020B0604020202020204" pitchFamily="34" charset="0"/>
                        </a:defRPr>
                      </a:lvl4pPr>
                      <a:lvl5pPr eaLnBrk="0" hangingPunct="0">
                        <a:buFont typeface="Arial" panose="020B0604020202020204" pitchFamily="34" charset="0"/>
                        <a:defRPr>
                          <a:solidFill>
                            <a:srgbClr val="000000"/>
                          </a:solidFill>
                          <a:latin typeface="Calibri" panose="020F0502020204030204" pitchFamily="34" charset="0"/>
                          <a:cs typeface="Arial" panose="020B0604020202020204" pitchFamily="34" charset="0"/>
                        </a:defRPr>
                      </a:lvl5pPr>
                      <a:lvl6pPr eaLnBrk="0" fontAlgn="base" hangingPunct="0">
                        <a:spcBef>
                          <a:spcPct val="0"/>
                        </a:spcBef>
                        <a:spcAft>
                          <a:spcPct val="0"/>
                        </a:spcAft>
                        <a:buFont typeface="Arial" panose="020B0604020202020204" pitchFamily="34" charset="0"/>
                        <a:defRPr>
                          <a:solidFill>
                            <a:srgbClr val="000000"/>
                          </a:solidFill>
                          <a:latin typeface="Calibri" panose="020F0502020204030204" pitchFamily="34" charset="0"/>
                          <a:cs typeface="Arial" panose="020B0604020202020204" pitchFamily="34" charset="0"/>
                        </a:defRPr>
                      </a:lvl6pPr>
                      <a:lvl7pPr eaLnBrk="0" fontAlgn="base" hangingPunct="0">
                        <a:spcBef>
                          <a:spcPct val="0"/>
                        </a:spcBef>
                        <a:spcAft>
                          <a:spcPct val="0"/>
                        </a:spcAft>
                        <a:buFont typeface="Arial" panose="020B0604020202020204" pitchFamily="34" charset="0"/>
                        <a:defRPr>
                          <a:solidFill>
                            <a:srgbClr val="000000"/>
                          </a:solidFill>
                          <a:latin typeface="Calibri" panose="020F0502020204030204" pitchFamily="34" charset="0"/>
                          <a:cs typeface="Arial" panose="020B0604020202020204" pitchFamily="34" charset="0"/>
                        </a:defRPr>
                      </a:lvl7pPr>
                      <a:lvl8pPr eaLnBrk="0" fontAlgn="base" hangingPunct="0">
                        <a:spcBef>
                          <a:spcPct val="0"/>
                        </a:spcBef>
                        <a:spcAft>
                          <a:spcPct val="0"/>
                        </a:spcAft>
                        <a:buFont typeface="Arial" panose="020B0604020202020204" pitchFamily="34" charset="0"/>
                        <a:defRPr>
                          <a:solidFill>
                            <a:srgbClr val="000000"/>
                          </a:solidFill>
                          <a:latin typeface="Calibri" panose="020F0502020204030204" pitchFamily="34" charset="0"/>
                          <a:cs typeface="Arial" panose="020B0604020202020204" pitchFamily="34" charset="0"/>
                        </a:defRPr>
                      </a:lvl8pPr>
                      <a:lvl9pPr eaLnBrk="0" fontAlgn="base" hangingPunct="0">
                        <a:spcBef>
                          <a:spcPct val="0"/>
                        </a:spcBef>
                        <a:spcAft>
                          <a:spcPct val="0"/>
                        </a:spcAft>
                        <a:buFont typeface="Arial" panose="020B0604020202020204" pitchFamily="34" charset="0"/>
                        <a:defRPr>
                          <a:solidFill>
                            <a:srgbClr val="000000"/>
                          </a:solidFill>
                          <a:latin typeface="Calibri" panose="020F050202020403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IN" altLang="en-US" sz="1800" b="0" i="0" u="none" strike="noStrike" cap="none" normalizeH="0" baseline="0">
                          <a:ln>
                            <a:noFill/>
                          </a:ln>
                          <a:solidFill>
                            <a:srgbClr val="000000"/>
                          </a:solidFill>
                          <a:effectLst/>
                          <a:latin typeface="Arial" panose="020B0604020202020204" pitchFamily="34" charset="0"/>
                        </a:rPr>
                        <a:t>Lightweight and eco-friendly packaging</a:t>
                      </a:r>
                      <a:endParaRPr kumimoji="0" lang="en-US" altLang="en-US" sz="1800" b="0" i="0" u="none" strike="noStrike" cap="none" normalizeH="0" baseline="0">
                        <a:ln>
                          <a:noFill/>
                        </a:ln>
                        <a:solidFill>
                          <a:srgbClr val="000000"/>
                        </a:solidFill>
                        <a:effectLst/>
                        <a:latin typeface="Arial" panose="020B0604020202020204" pitchFamily="34" charset="0"/>
                      </a:endParaRPr>
                    </a:p>
                  </a:txBody>
                  <a:tcPr horzOverflow="overflow"/>
                </a:tc>
                <a:tc>
                  <a:txBody>
                    <a:bodyPr/>
                    <a:lstStyle>
                      <a:lvl1pPr eaLnBrk="0" hangingPunct="0">
                        <a:buFont typeface="Arial" panose="020B0604020202020204" pitchFamily="34" charset="0"/>
                        <a:defRPr sz="2800">
                          <a:solidFill>
                            <a:srgbClr val="000000"/>
                          </a:solidFill>
                          <a:latin typeface="Calibri" panose="020F0502020204030204" pitchFamily="34" charset="0"/>
                          <a:cs typeface="Arial" panose="020B0604020202020204" pitchFamily="34" charset="0"/>
                        </a:defRPr>
                      </a:lvl1pPr>
                      <a:lvl2pPr eaLnBrk="0" hangingPunct="0">
                        <a:buFont typeface="Arial" panose="020B0604020202020204" pitchFamily="34" charset="0"/>
                        <a:defRPr sz="2400">
                          <a:solidFill>
                            <a:srgbClr val="000000"/>
                          </a:solidFill>
                          <a:latin typeface="Calibri" panose="020F0502020204030204" pitchFamily="34" charset="0"/>
                          <a:cs typeface="Arial" panose="020B0604020202020204" pitchFamily="34" charset="0"/>
                        </a:defRPr>
                      </a:lvl2pPr>
                      <a:lvl3pPr eaLnBrk="0" hangingPunct="0">
                        <a:buFont typeface="Arial" panose="020B0604020202020204" pitchFamily="34" charset="0"/>
                        <a:defRPr sz="2000">
                          <a:solidFill>
                            <a:srgbClr val="000000"/>
                          </a:solidFill>
                          <a:latin typeface="Calibri" panose="020F0502020204030204" pitchFamily="34" charset="0"/>
                          <a:cs typeface="Arial" panose="020B0604020202020204" pitchFamily="34" charset="0"/>
                        </a:defRPr>
                      </a:lvl3pPr>
                      <a:lvl4pPr eaLnBrk="0" hangingPunct="0">
                        <a:buFont typeface="Arial" panose="020B0604020202020204" pitchFamily="34" charset="0"/>
                        <a:defRPr>
                          <a:solidFill>
                            <a:srgbClr val="000000"/>
                          </a:solidFill>
                          <a:latin typeface="Calibri" panose="020F0502020204030204" pitchFamily="34" charset="0"/>
                          <a:cs typeface="Arial" panose="020B0604020202020204" pitchFamily="34" charset="0"/>
                        </a:defRPr>
                      </a:lvl4pPr>
                      <a:lvl5pPr eaLnBrk="0" hangingPunct="0">
                        <a:buFont typeface="Arial" panose="020B0604020202020204" pitchFamily="34" charset="0"/>
                        <a:defRPr>
                          <a:solidFill>
                            <a:srgbClr val="000000"/>
                          </a:solidFill>
                          <a:latin typeface="Calibri" panose="020F0502020204030204" pitchFamily="34" charset="0"/>
                          <a:cs typeface="Arial" panose="020B0604020202020204" pitchFamily="34" charset="0"/>
                        </a:defRPr>
                      </a:lvl5pPr>
                      <a:lvl6pPr eaLnBrk="0" fontAlgn="base" hangingPunct="0">
                        <a:spcBef>
                          <a:spcPct val="0"/>
                        </a:spcBef>
                        <a:spcAft>
                          <a:spcPct val="0"/>
                        </a:spcAft>
                        <a:buFont typeface="Arial" panose="020B0604020202020204" pitchFamily="34" charset="0"/>
                        <a:defRPr>
                          <a:solidFill>
                            <a:srgbClr val="000000"/>
                          </a:solidFill>
                          <a:latin typeface="Calibri" panose="020F0502020204030204" pitchFamily="34" charset="0"/>
                          <a:cs typeface="Arial" panose="020B0604020202020204" pitchFamily="34" charset="0"/>
                        </a:defRPr>
                      </a:lvl6pPr>
                      <a:lvl7pPr eaLnBrk="0" fontAlgn="base" hangingPunct="0">
                        <a:spcBef>
                          <a:spcPct val="0"/>
                        </a:spcBef>
                        <a:spcAft>
                          <a:spcPct val="0"/>
                        </a:spcAft>
                        <a:buFont typeface="Arial" panose="020B0604020202020204" pitchFamily="34" charset="0"/>
                        <a:defRPr>
                          <a:solidFill>
                            <a:srgbClr val="000000"/>
                          </a:solidFill>
                          <a:latin typeface="Calibri" panose="020F0502020204030204" pitchFamily="34" charset="0"/>
                          <a:cs typeface="Arial" panose="020B0604020202020204" pitchFamily="34" charset="0"/>
                        </a:defRPr>
                      </a:lvl7pPr>
                      <a:lvl8pPr eaLnBrk="0" fontAlgn="base" hangingPunct="0">
                        <a:spcBef>
                          <a:spcPct val="0"/>
                        </a:spcBef>
                        <a:spcAft>
                          <a:spcPct val="0"/>
                        </a:spcAft>
                        <a:buFont typeface="Arial" panose="020B0604020202020204" pitchFamily="34" charset="0"/>
                        <a:defRPr>
                          <a:solidFill>
                            <a:srgbClr val="000000"/>
                          </a:solidFill>
                          <a:latin typeface="Calibri" panose="020F0502020204030204" pitchFamily="34" charset="0"/>
                          <a:cs typeface="Arial" panose="020B0604020202020204" pitchFamily="34" charset="0"/>
                        </a:defRPr>
                      </a:lvl8pPr>
                      <a:lvl9pPr eaLnBrk="0" fontAlgn="base" hangingPunct="0">
                        <a:spcBef>
                          <a:spcPct val="0"/>
                        </a:spcBef>
                        <a:spcAft>
                          <a:spcPct val="0"/>
                        </a:spcAft>
                        <a:buFont typeface="Arial" panose="020B0604020202020204" pitchFamily="34" charset="0"/>
                        <a:defRPr>
                          <a:solidFill>
                            <a:srgbClr val="000000"/>
                          </a:solidFill>
                          <a:latin typeface="Calibri" panose="020F050202020403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IN" altLang="en-US" sz="1800" b="0" i="0" u="none" strike="noStrike" cap="none" normalizeH="0" baseline="0" dirty="0">
                          <a:ln>
                            <a:noFill/>
                          </a:ln>
                          <a:solidFill>
                            <a:srgbClr val="000000"/>
                          </a:solidFill>
                          <a:effectLst/>
                          <a:latin typeface="Arial" panose="020B0604020202020204" pitchFamily="34" charset="0"/>
                        </a:rPr>
                        <a:t>Specialized containers</a:t>
                      </a:r>
                      <a:endParaRPr kumimoji="0" lang="en-US" altLang="en-US" sz="1800" b="0" i="0" u="none" strike="noStrike" cap="none" normalizeH="0" baseline="0" dirty="0">
                        <a:ln>
                          <a:noFill/>
                        </a:ln>
                        <a:solidFill>
                          <a:srgbClr val="000000"/>
                        </a:solidFill>
                        <a:effectLst/>
                        <a:latin typeface="Arial" panose="020B0604020202020204" pitchFamily="34" charset="0"/>
                      </a:endParaRPr>
                    </a:p>
                  </a:txBody>
                  <a:tcPr horzOverflow="overflow"/>
                </a:tc>
                <a:tc>
                  <a:txBody>
                    <a:bodyPr/>
                    <a:lstStyle>
                      <a:lvl1pPr eaLnBrk="0" hangingPunct="0">
                        <a:buFont typeface="Arial" panose="020B0604020202020204" pitchFamily="34" charset="0"/>
                        <a:defRPr sz="2800">
                          <a:solidFill>
                            <a:srgbClr val="000000"/>
                          </a:solidFill>
                          <a:latin typeface="Calibri" panose="020F0502020204030204" pitchFamily="34" charset="0"/>
                          <a:cs typeface="Arial" panose="020B0604020202020204" pitchFamily="34" charset="0"/>
                        </a:defRPr>
                      </a:lvl1pPr>
                      <a:lvl2pPr eaLnBrk="0" hangingPunct="0">
                        <a:buFont typeface="Arial" panose="020B0604020202020204" pitchFamily="34" charset="0"/>
                        <a:defRPr sz="2400">
                          <a:solidFill>
                            <a:srgbClr val="000000"/>
                          </a:solidFill>
                          <a:latin typeface="Calibri" panose="020F0502020204030204" pitchFamily="34" charset="0"/>
                          <a:cs typeface="Arial" panose="020B0604020202020204" pitchFamily="34" charset="0"/>
                        </a:defRPr>
                      </a:lvl2pPr>
                      <a:lvl3pPr eaLnBrk="0" hangingPunct="0">
                        <a:buFont typeface="Arial" panose="020B0604020202020204" pitchFamily="34" charset="0"/>
                        <a:defRPr sz="2000">
                          <a:solidFill>
                            <a:srgbClr val="000000"/>
                          </a:solidFill>
                          <a:latin typeface="Calibri" panose="020F0502020204030204" pitchFamily="34" charset="0"/>
                          <a:cs typeface="Arial" panose="020B0604020202020204" pitchFamily="34" charset="0"/>
                        </a:defRPr>
                      </a:lvl3pPr>
                      <a:lvl4pPr eaLnBrk="0" hangingPunct="0">
                        <a:buFont typeface="Arial" panose="020B0604020202020204" pitchFamily="34" charset="0"/>
                        <a:defRPr>
                          <a:solidFill>
                            <a:srgbClr val="000000"/>
                          </a:solidFill>
                          <a:latin typeface="Calibri" panose="020F0502020204030204" pitchFamily="34" charset="0"/>
                          <a:cs typeface="Arial" panose="020B0604020202020204" pitchFamily="34" charset="0"/>
                        </a:defRPr>
                      </a:lvl4pPr>
                      <a:lvl5pPr eaLnBrk="0" hangingPunct="0">
                        <a:buFont typeface="Arial" panose="020B0604020202020204" pitchFamily="34" charset="0"/>
                        <a:defRPr>
                          <a:solidFill>
                            <a:srgbClr val="000000"/>
                          </a:solidFill>
                          <a:latin typeface="Calibri" panose="020F0502020204030204" pitchFamily="34" charset="0"/>
                          <a:cs typeface="Arial" panose="020B0604020202020204" pitchFamily="34" charset="0"/>
                        </a:defRPr>
                      </a:lvl5pPr>
                      <a:lvl6pPr eaLnBrk="0" fontAlgn="base" hangingPunct="0">
                        <a:spcBef>
                          <a:spcPct val="0"/>
                        </a:spcBef>
                        <a:spcAft>
                          <a:spcPct val="0"/>
                        </a:spcAft>
                        <a:buFont typeface="Arial" panose="020B0604020202020204" pitchFamily="34" charset="0"/>
                        <a:defRPr>
                          <a:solidFill>
                            <a:srgbClr val="000000"/>
                          </a:solidFill>
                          <a:latin typeface="Calibri" panose="020F0502020204030204" pitchFamily="34" charset="0"/>
                          <a:cs typeface="Arial" panose="020B0604020202020204" pitchFamily="34" charset="0"/>
                        </a:defRPr>
                      </a:lvl6pPr>
                      <a:lvl7pPr eaLnBrk="0" fontAlgn="base" hangingPunct="0">
                        <a:spcBef>
                          <a:spcPct val="0"/>
                        </a:spcBef>
                        <a:spcAft>
                          <a:spcPct val="0"/>
                        </a:spcAft>
                        <a:buFont typeface="Arial" panose="020B0604020202020204" pitchFamily="34" charset="0"/>
                        <a:defRPr>
                          <a:solidFill>
                            <a:srgbClr val="000000"/>
                          </a:solidFill>
                          <a:latin typeface="Calibri" panose="020F0502020204030204" pitchFamily="34" charset="0"/>
                          <a:cs typeface="Arial" panose="020B0604020202020204" pitchFamily="34" charset="0"/>
                        </a:defRPr>
                      </a:lvl7pPr>
                      <a:lvl8pPr eaLnBrk="0" fontAlgn="base" hangingPunct="0">
                        <a:spcBef>
                          <a:spcPct val="0"/>
                        </a:spcBef>
                        <a:spcAft>
                          <a:spcPct val="0"/>
                        </a:spcAft>
                        <a:buFont typeface="Arial" panose="020B0604020202020204" pitchFamily="34" charset="0"/>
                        <a:defRPr>
                          <a:solidFill>
                            <a:srgbClr val="000000"/>
                          </a:solidFill>
                          <a:latin typeface="Calibri" panose="020F0502020204030204" pitchFamily="34" charset="0"/>
                          <a:cs typeface="Arial" panose="020B0604020202020204" pitchFamily="34" charset="0"/>
                        </a:defRPr>
                      </a:lvl8pPr>
                      <a:lvl9pPr eaLnBrk="0" fontAlgn="base" hangingPunct="0">
                        <a:spcBef>
                          <a:spcPct val="0"/>
                        </a:spcBef>
                        <a:spcAft>
                          <a:spcPct val="0"/>
                        </a:spcAft>
                        <a:buFont typeface="Arial" panose="020B0604020202020204" pitchFamily="34" charset="0"/>
                        <a:defRPr>
                          <a:solidFill>
                            <a:srgbClr val="000000"/>
                          </a:solidFill>
                          <a:latin typeface="Calibri" panose="020F050202020403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IN" altLang="en-US" sz="1800" b="0" i="0" u="none" strike="noStrike" cap="none" normalizeH="0" baseline="0">
                          <a:ln>
                            <a:noFill/>
                          </a:ln>
                          <a:solidFill>
                            <a:srgbClr val="000000"/>
                          </a:solidFill>
                          <a:effectLst/>
                          <a:latin typeface="Arial" panose="020B0604020202020204" pitchFamily="34" charset="0"/>
                        </a:rPr>
                        <a:t>Eco-friendly and secure packaging</a:t>
                      </a:r>
                      <a:endParaRPr kumimoji="0" lang="en-US" altLang="en-US" sz="1800" b="0" i="0" u="none" strike="noStrike" cap="none" normalizeH="0" baseline="0">
                        <a:ln>
                          <a:noFill/>
                        </a:ln>
                        <a:solidFill>
                          <a:srgbClr val="000000"/>
                        </a:solidFill>
                        <a:effectLst/>
                        <a:latin typeface="Arial" panose="020B0604020202020204" pitchFamily="34" charset="0"/>
                      </a:endParaRPr>
                    </a:p>
                  </a:txBody>
                  <a:tcPr horzOverflow="overflow"/>
                </a:tc>
                <a:extLst>
                  <a:ext uri="{0D108BD9-81ED-4DB2-BD59-A6C34878D82A}">
                    <a16:rowId xmlns:a16="http://schemas.microsoft.com/office/drawing/2014/main" val="3498795634"/>
                  </a:ext>
                </a:extLst>
              </a:tr>
              <a:tr h="1020430">
                <a:tc>
                  <a:txBody>
                    <a:bodyPr/>
                    <a:lstStyle>
                      <a:lvl1pPr eaLnBrk="0" hangingPunct="0">
                        <a:buFont typeface="Arial" panose="020B0604020202020204" pitchFamily="34" charset="0"/>
                        <a:defRPr sz="2800">
                          <a:solidFill>
                            <a:srgbClr val="000000"/>
                          </a:solidFill>
                          <a:latin typeface="Calibri" panose="020F0502020204030204" pitchFamily="34" charset="0"/>
                          <a:cs typeface="Arial" panose="020B0604020202020204" pitchFamily="34" charset="0"/>
                        </a:defRPr>
                      </a:lvl1pPr>
                      <a:lvl2pPr eaLnBrk="0" hangingPunct="0">
                        <a:buFont typeface="Arial" panose="020B0604020202020204" pitchFamily="34" charset="0"/>
                        <a:defRPr sz="2400">
                          <a:solidFill>
                            <a:srgbClr val="000000"/>
                          </a:solidFill>
                          <a:latin typeface="Calibri" panose="020F0502020204030204" pitchFamily="34" charset="0"/>
                          <a:cs typeface="Arial" panose="020B0604020202020204" pitchFamily="34" charset="0"/>
                        </a:defRPr>
                      </a:lvl2pPr>
                      <a:lvl3pPr eaLnBrk="0" hangingPunct="0">
                        <a:buFont typeface="Arial" panose="020B0604020202020204" pitchFamily="34" charset="0"/>
                        <a:defRPr sz="2000">
                          <a:solidFill>
                            <a:srgbClr val="000000"/>
                          </a:solidFill>
                          <a:latin typeface="Calibri" panose="020F0502020204030204" pitchFamily="34" charset="0"/>
                          <a:cs typeface="Arial" panose="020B0604020202020204" pitchFamily="34" charset="0"/>
                        </a:defRPr>
                      </a:lvl3pPr>
                      <a:lvl4pPr eaLnBrk="0" hangingPunct="0">
                        <a:buFont typeface="Arial" panose="020B0604020202020204" pitchFamily="34" charset="0"/>
                        <a:defRPr>
                          <a:solidFill>
                            <a:srgbClr val="000000"/>
                          </a:solidFill>
                          <a:latin typeface="Calibri" panose="020F0502020204030204" pitchFamily="34" charset="0"/>
                          <a:cs typeface="Arial" panose="020B0604020202020204" pitchFamily="34" charset="0"/>
                        </a:defRPr>
                      </a:lvl4pPr>
                      <a:lvl5pPr eaLnBrk="0" hangingPunct="0">
                        <a:buFont typeface="Arial" panose="020B0604020202020204" pitchFamily="34" charset="0"/>
                        <a:defRPr>
                          <a:solidFill>
                            <a:srgbClr val="000000"/>
                          </a:solidFill>
                          <a:latin typeface="Calibri" panose="020F0502020204030204" pitchFamily="34" charset="0"/>
                          <a:cs typeface="Arial" panose="020B0604020202020204" pitchFamily="34" charset="0"/>
                        </a:defRPr>
                      </a:lvl5pPr>
                      <a:lvl6pPr eaLnBrk="0" fontAlgn="base" hangingPunct="0">
                        <a:spcBef>
                          <a:spcPct val="0"/>
                        </a:spcBef>
                        <a:spcAft>
                          <a:spcPct val="0"/>
                        </a:spcAft>
                        <a:buFont typeface="Arial" panose="020B0604020202020204" pitchFamily="34" charset="0"/>
                        <a:defRPr>
                          <a:solidFill>
                            <a:srgbClr val="000000"/>
                          </a:solidFill>
                          <a:latin typeface="Calibri" panose="020F0502020204030204" pitchFamily="34" charset="0"/>
                          <a:cs typeface="Arial" panose="020B0604020202020204" pitchFamily="34" charset="0"/>
                        </a:defRPr>
                      </a:lvl6pPr>
                      <a:lvl7pPr eaLnBrk="0" fontAlgn="base" hangingPunct="0">
                        <a:spcBef>
                          <a:spcPct val="0"/>
                        </a:spcBef>
                        <a:spcAft>
                          <a:spcPct val="0"/>
                        </a:spcAft>
                        <a:buFont typeface="Arial" panose="020B0604020202020204" pitchFamily="34" charset="0"/>
                        <a:defRPr>
                          <a:solidFill>
                            <a:srgbClr val="000000"/>
                          </a:solidFill>
                          <a:latin typeface="Calibri" panose="020F0502020204030204" pitchFamily="34" charset="0"/>
                          <a:cs typeface="Arial" panose="020B0604020202020204" pitchFamily="34" charset="0"/>
                        </a:defRPr>
                      </a:lvl7pPr>
                      <a:lvl8pPr eaLnBrk="0" fontAlgn="base" hangingPunct="0">
                        <a:spcBef>
                          <a:spcPct val="0"/>
                        </a:spcBef>
                        <a:spcAft>
                          <a:spcPct val="0"/>
                        </a:spcAft>
                        <a:buFont typeface="Arial" panose="020B0604020202020204" pitchFamily="34" charset="0"/>
                        <a:defRPr>
                          <a:solidFill>
                            <a:srgbClr val="000000"/>
                          </a:solidFill>
                          <a:latin typeface="Calibri" panose="020F0502020204030204" pitchFamily="34" charset="0"/>
                          <a:cs typeface="Arial" panose="020B0604020202020204" pitchFamily="34" charset="0"/>
                        </a:defRPr>
                      </a:lvl8pPr>
                      <a:lvl9pPr eaLnBrk="0" fontAlgn="base" hangingPunct="0">
                        <a:spcBef>
                          <a:spcPct val="0"/>
                        </a:spcBef>
                        <a:spcAft>
                          <a:spcPct val="0"/>
                        </a:spcAft>
                        <a:buFont typeface="Arial" panose="020B0604020202020204" pitchFamily="34" charset="0"/>
                        <a:defRPr>
                          <a:solidFill>
                            <a:srgbClr val="000000"/>
                          </a:solidFill>
                          <a:latin typeface="Calibri" panose="020F050202020403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Arial" panose="020B0604020202020204" pitchFamily="34" charset="0"/>
                        </a:rPr>
                        <a:t>Market reviews </a:t>
                      </a:r>
                    </a:p>
                  </a:txBody>
                  <a:tcPr horzOverflow="overflow"/>
                </a:tc>
                <a:tc>
                  <a:txBody>
                    <a:bodyPr/>
                    <a:lstStyle>
                      <a:lvl1pPr eaLnBrk="0" hangingPunct="0">
                        <a:buFont typeface="Arial" panose="020B0604020202020204" pitchFamily="34" charset="0"/>
                        <a:defRPr sz="2800">
                          <a:solidFill>
                            <a:srgbClr val="000000"/>
                          </a:solidFill>
                          <a:latin typeface="Calibri" panose="020F0502020204030204" pitchFamily="34" charset="0"/>
                          <a:cs typeface="Arial" panose="020B0604020202020204" pitchFamily="34" charset="0"/>
                        </a:defRPr>
                      </a:lvl1pPr>
                      <a:lvl2pPr eaLnBrk="0" hangingPunct="0">
                        <a:buFont typeface="Arial" panose="020B0604020202020204" pitchFamily="34" charset="0"/>
                        <a:defRPr sz="2400">
                          <a:solidFill>
                            <a:srgbClr val="000000"/>
                          </a:solidFill>
                          <a:latin typeface="Calibri" panose="020F0502020204030204" pitchFamily="34" charset="0"/>
                          <a:cs typeface="Arial" panose="020B0604020202020204" pitchFamily="34" charset="0"/>
                        </a:defRPr>
                      </a:lvl2pPr>
                      <a:lvl3pPr eaLnBrk="0" hangingPunct="0">
                        <a:buFont typeface="Arial" panose="020B0604020202020204" pitchFamily="34" charset="0"/>
                        <a:defRPr sz="2000">
                          <a:solidFill>
                            <a:srgbClr val="000000"/>
                          </a:solidFill>
                          <a:latin typeface="Calibri" panose="020F0502020204030204" pitchFamily="34" charset="0"/>
                          <a:cs typeface="Arial" panose="020B0604020202020204" pitchFamily="34" charset="0"/>
                        </a:defRPr>
                      </a:lvl3pPr>
                      <a:lvl4pPr eaLnBrk="0" hangingPunct="0">
                        <a:buFont typeface="Arial" panose="020B0604020202020204" pitchFamily="34" charset="0"/>
                        <a:defRPr>
                          <a:solidFill>
                            <a:srgbClr val="000000"/>
                          </a:solidFill>
                          <a:latin typeface="Calibri" panose="020F0502020204030204" pitchFamily="34" charset="0"/>
                          <a:cs typeface="Arial" panose="020B0604020202020204" pitchFamily="34" charset="0"/>
                        </a:defRPr>
                      </a:lvl4pPr>
                      <a:lvl5pPr eaLnBrk="0" hangingPunct="0">
                        <a:buFont typeface="Arial" panose="020B0604020202020204" pitchFamily="34" charset="0"/>
                        <a:defRPr>
                          <a:solidFill>
                            <a:srgbClr val="000000"/>
                          </a:solidFill>
                          <a:latin typeface="Calibri" panose="020F0502020204030204" pitchFamily="34" charset="0"/>
                          <a:cs typeface="Arial" panose="020B0604020202020204" pitchFamily="34" charset="0"/>
                        </a:defRPr>
                      </a:lvl5pPr>
                      <a:lvl6pPr eaLnBrk="0" fontAlgn="base" hangingPunct="0">
                        <a:spcBef>
                          <a:spcPct val="0"/>
                        </a:spcBef>
                        <a:spcAft>
                          <a:spcPct val="0"/>
                        </a:spcAft>
                        <a:buFont typeface="Arial" panose="020B0604020202020204" pitchFamily="34" charset="0"/>
                        <a:defRPr>
                          <a:solidFill>
                            <a:srgbClr val="000000"/>
                          </a:solidFill>
                          <a:latin typeface="Calibri" panose="020F0502020204030204" pitchFamily="34" charset="0"/>
                          <a:cs typeface="Arial" panose="020B0604020202020204" pitchFamily="34" charset="0"/>
                        </a:defRPr>
                      </a:lvl6pPr>
                      <a:lvl7pPr eaLnBrk="0" fontAlgn="base" hangingPunct="0">
                        <a:spcBef>
                          <a:spcPct val="0"/>
                        </a:spcBef>
                        <a:spcAft>
                          <a:spcPct val="0"/>
                        </a:spcAft>
                        <a:buFont typeface="Arial" panose="020B0604020202020204" pitchFamily="34" charset="0"/>
                        <a:defRPr>
                          <a:solidFill>
                            <a:srgbClr val="000000"/>
                          </a:solidFill>
                          <a:latin typeface="Calibri" panose="020F0502020204030204" pitchFamily="34" charset="0"/>
                          <a:cs typeface="Arial" panose="020B0604020202020204" pitchFamily="34" charset="0"/>
                        </a:defRPr>
                      </a:lvl7pPr>
                      <a:lvl8pPr eaLnBrk="0" fontAlgn="base" hangingPunct="0">
                        <a:spcBef>
                          <a:spcPct val="0"/>
                        </a:spcBef>
                        <a:spcAft>
                          <a:spcPct val="0"/>
                        </a:spcAft>
                        <a:buFont typeface="Arial" panose="020B0604020202020204" pitchFamily="34" charset="0"/>
                        <a:defRPr>
                          <a:solidFill>
                            <a:srgbClr val="000000"/>
                          </a:solidFill>
                          <a:latin typeface="Calibri" panose="020F0502020204030204" pitchFamily="34" charset="0"/>
                          <a:cs typeface="Arial" panose="020B0604020202020204" pitchFamily="34" charset="0"/>
                        </a:defRPr>
                      </a:lvl8pPr>
                      <a:lvl9pPr eaLnBrk="0" fontAlgn="base" hangingPunct="0">
                        <a:spcBef>
                          <a:spcPct val="0"/>
                        </a:spcBef>
                        <a:spcAft>
                          <a:spcPct val="0"/>
                        </a:spcAft>
                        <a:buFont typeface="Arial" panose="020B0604020202020204" pitchFamily="34" charset="0"/>
                        <a:defRPr>
                          <a:solidFill>
                            <a:srgbClr val="000000"/>
                          </a:solidFill>
                          <a:latin typeface="Calibri" panose="020F050202020403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Arial" panose="020B0604020202020204" pitchFamily="34" charset="0"/>
                        </a:rPr>
                        <a:t>Generally positive, especially in remote areas</a:t>
                      </a:r>
                    </a:p>
                  </a:txBody>
                  <a:tcPr horzOverflow="overflow"/>
                </a:tc>
                <a:tc>
                  <a:txBody>
                    <a:bodyPr/>
                    <a:lstStyle>
                      <a:lvl1pPr eaLnBrk="0" hangingPunct="0">
                        <a:buFont typeface="Arial" panose="020B0604020202020204" pitchFamily="34" charset="0"/>
                        <a:defRPr sz="2800">
                          <a:solidFill>
                            <a:srgbClr val="000000"/>
                          </a:solidFill>
                          <a:latin typeface="Calibri" panose="020F0502020204030204" pitchFamily="34" charset="0"/>
                          <a:cs typeface="Arial" panose="020B0604020202020204" pitchFamily="34" charset="0"/>
                        </a:defRPr>
                      </a:lvl1pPr>
                      <a:lvl2pPr eaLnBrk="0" hangingPunct="0">
                        <a:buFont typeface="Arial" panose="020B0604020202020204" pitchFamily="34" charset="0"/>
                        <a:defRPr sz="2400">
                          <a:solidFill>
                            <a:srgbClr val="000000"/>
                          </a:solidFill>
                          <a:latin typeface="Calibri" panose="020F0502020204030204" pitchFamily="34" charset="0"/>
                          <a:cs typeface="Arial" panose="020B0604020202020204" pitchFamily="34" charset="0"/>
                        </a:defRPr>
                      </a:lvl2pPr>
                      <a:lvl3pPr eaLnBrk="0" hangingPunct="0">
                        <a:buFont typeface="Arial" panose="020B0604020202020204" pitchFamily="34" charset="0"/>
                        <a:defRPr sz="2000">
                          <a:solidFill>
                            <a:srgbClr val="000000"/>
                          </a:solidFill>
                          <a:latin typeface="Calibri" panose="020F0502020204030204" pitchFamily="34" charset="0"/>
                          <a:cs typeface="Arial" panose="020B0604020202020204" pitchFamily="34" charset="0"/>
                        </a:defRPr>
                      </a:lvl3pPr>
                      <a:lvl4pPr eaLnBrk="0" hangingPunct="0">
                        <a:buFont typeface="Arial" panose="020B0604020202020204" pitchFamily="34" charset="0"/>
                        <a:defRPr>
                          <a:solidFill>
                            <a:srgbClr val="000000"/>
                          </a:solidFill>
                          <a:latin typeface="Calibri" panose="020F0502020204030204" pitchFamily="34" charset="0"/>
                          <a:cs typeface="Arial" panose="020B0604020202020204" pitchFamily="34" charset="0"/>
                        </a:defRPr>
                      </a:lvl4pPr>
                      <a:lvl5pPr eaLnBrk="0" hangingPunct="0">
                        <a:buFont typeface="Arial" panose="020B0604020202020204" pitchFamily="34" charset="0"/>
                        <a:defRPr>
                          <a:solidFill>
                            <a:srgbClr val="000000"/>
                          </a:solidFill>
                          <a:latin typeface="Calibri" panose="020F0502020204030204" pitchFamily="34" charset="0"/>
                          <a:cs typeface="Arial" panose="020B0604020202020204" pitchFamily="34" charset="0"/>
                        </a:defRPr>
                      </a:lvl5pPr>
                      <a:lvl6pPr eaLnBrk="0" fontAlgn="base" hangingPunct="0">
                        <a:spcBef>
                          <a:spcPct val="0"/>
                        </a:spcBef>
                        <a:spcAft>
                          <a:spcPct val="0"/>
                        </a:spcAft>
                        <a:buFont typeface="Arial" panose="020B0604020202020204" pitchFamily="34" charset="0"/>
                        <a:defRPr>
                          <a:solidFill>
                            <a:srgbClr val="000000"/>
                          </a:solidFill>
                          <a:latin typeface="Calibri" panose="020F0502020204030204" pitchFamily="34" charset="0"/>
                          <a:cs typeface="Arial" panose="020B0604020202020204" pitchFamily="34" charset="0"/>
                        </a:defRPr>
                      </a:lvl6pPr>
                      <a:lvl7pPr eaLnBrk="0" fontAlgn="base" hangingPunct="0">
                        <a:spcBef>
                          <a:spcPct val="0"/>
                        </a:spcBef>
                        <a:spcAft>
                          <a:spcPct val="0"/>
                        </a:spcAft>
                        <a:buFont typeface="Arial" panose="020B0604020202020204" pitchFamily="34" charset="0"/>
                        <a:defRPr>
                          <a:solidFill>
                            <a:srgbClr val="000000"/>
                          </a:solidFill>
                          <a:latin typeface="Calibri" panose="020F0502020204030204" pitchFamily="34" charset="0"/>
                          <a:cs typeface="Arial" panose="020B0604020202020204" pitchFamily="34" charset="0"/>
                        </a:defRPr>
                      </a:lvl7pPr>
                      <a:lvl8pPr eaLnBrk="0" fontAlgn="base" hangingPunct="0">
                        <a:spcBef>
                          <a:spcPct val="0"/>
                        </a:spcBef>
                        <a:spcAft>
                          <a:spcPct val="0"/>
                        </a:spcAft>
                        <a:buFont typeface="Arial" panose="020B0604020202020204" pitchFamily="34" charset="0"/>
                        <a:defRPr>
                          <a:solidFill>
                            <a:srgbClr val="000000"/>
                          </a:solidFill>
                          <a:latin typeface="Calibri" panose="020F0502020204030204" pitchFamily="34" charset="0"/>
                          <a:cs typeface="Arial" panose="020B0604020202020204" pitchFamily="34" charset="0"/>
                        </a:defRPr>
                      </a:lvl8pPr>
                      <a:lvl9pPr eaLnBrk="0" fontAlgn="base" hangingPunct="0">
                        <a:spcBef>
                          <a:spcPct val="0"/>
                        </a:spcBef>
                        <a:spcAft>
                          <a:spcPct val="0"/>
                        </a:spcAft>
                        <a:buFont typeface="Arial" panose="020B0604020202020204" pitchFamily="34" charset="0"/>
                        <a:defRPr>
                          <a:solidFill>
                            <a:srgbClr val="000000"/>
                          </a:solidFill>
                          <a:latin typeface="Calibri" panose="020F050202020403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IN" altLang="en-US" sz="1800" b="0" i="0" u="none" strike="noStrike" cap="none" normalizeH="0" baseline="0">
                          <a:ln>
                            <a:noFill/>
                          </a:ln>
                          <a:solidFill>
                            <a:srgbClr val="000000"/>
                          </a:solidFill>
                          <a:effectLst/>
                          <a:latin typeface="Arial" panose="020B0604020202020204" pitchFamily="34" charset="0"/>
                        </a:rPr>
                        <a:t>Mixed reviews</a:t>
                      </a:r>
                      <a:endParaRPr kumimoji="0" lang="en-US" altLang="en-US" sz="1800" b="0" i="0" u="none" strike="noStrike" cap="none" normalizeH="0" baseline="0">
                        <a:ln>
                          <a:noFill/>
                        </a:ln>
                        <a:solidFill>
                          <a:srgbClr val="000000"/>
                        </a:solidFill>
                        <a:effectLst/>
                        <a:latin typeface="Arial" panose="020B0604020202020204" pitchFamily="34" charset="0"/>
                      </a:endParaRPr>
                    </a:p>
                  </a:txBody>
                  <a:tcPr horzOverflow="overflow"/>
                </a:tc>
                <a:tc>
                  <a:txBody>
                    <a:bodyPr/>
                    <a:lstStyle>
                      <a:lvl1pPr eaLnBrk="0" hangingPunct="0">
                        <a:buFont typeface="Arial" panose="020B0604020202020204" pitchFamily="34" charset="0"/>
                        <a:defRPr sz="2800">
                          <a:solidFill>
                            <a:srgbClr val="000000"/>
                          </a:solidFill>
                          <a:latin typeface="Calibri" panose="020F0502020204030204" pitchFamily="34" charset="0"/>
                          <a:cs typeface="Arial" panose="020B0604020202020204" pitchFamily="34" charset="0"/>
                        </a:defRPr>
                      </a:lvl1pPr>
                      <a:lvl2pPr eaLnBrk="0" hangingPunct="0">
                        <a:buFont typeface="Arial" panose="020B0604020202020204" pitchFamily="34" charset="0"/>
                        <a:defRPr sz="2400">
                          <a:solidFill>
                            <a:srgbClr val="000000"/>
                          </a:solidFill>
                          <a:latin typeface="Calibri" panose="020F0502020204030204" pitchFamily="34" charset="0"/>
                          <a:cs typeface="Arial" panose="020B0604020202020204" pitchFamily="34" charset="0"/>
                        </a:defRPr>
                      </a:lvl2pPr>
                      <a:lvl3pPr eaLnBrk="0" hangingPunct="0">
                        <a:buFont typeface="Arial" panose="020B0604020202020204" pitchFamily="34" charset="0"/>
                        <a:defRPr sz="2000">
                          <a:solidFill>
                            <a:srgbClr val="000000"/>
                          </a:solidFill>
                          <a:latin typeface="Calibri" panose="020F0502020204030204" pitchFamily="34" charset="0"/>
                          <a:cs typeface="Arial" panose="020B0604020202020204" pitchFamily="34" charset="0"/>
                        </a:defRPr>
                      </a:lvl3pPr>
                      <a:lvl4pPr eaLnBrk="0" hangingPunct="0">
                        <a:buFont typeface="Arial" panose="020B0604020202020204" pitchFamily="34" charset="0"/>
                        <a:defRPr>
                          <a:solidFill>
                            <a:srgbClr val="000000"/>
                          </a:solidFill>
                          <a:latin typeface="Calibri" panose="020F0502020204030204" pitchFamily="34" charset="0"/>
                          <a:cs typeface="Arial" panose="020B0604020202020204" pitchFamily="34" charset="0"/>
                        </a:defRPr>
                      </a:lvl4pPr>
                      <a:lvl5pPr eaLnBrk="0" hangingPunct="0">
                        <a:buFont typeface="Arial" panose="020B0604020202020204" pitchFamily="34" charset="0"/>
                        <a:defRPr>
                          <a:solidFill>
                            <a:srgbClr val="000000"/>
                          </a:solidFill>
                          <a:latin typeface="Calibri" panose="020F0502020204030204" pitchFamily="34" charset="0"/>
                          <a:cs typeface="Arial" panose="020B0604020202020204" pitchFamily="34" charset="0"/>
                        </a:defRPr>
                      </a:lvl5pPr>
                      <a:lvl6pPr eaLnBrk="0" fontAlgn="base" hangingPunct="0">
                        <a:spcBef>
                          <a:spcPct val="0"/>
                        </a:spcBef>
                        <a:spcAft>
                          <a:spcPct val="0"/>
                        </a:spcAft>
                        <a:buFont typeface="Arial" panose="020B0604020202020204" pitchFamily="34" charset="0"/>
                        <a:defRPr>
                          <a:solidFill>
                            <a:srgbClr val="000000"/>
                          </a:solidFill>
                          <a:latin typeface="Calibri" panose="020F0502020204030204" pitchFamily="34" charset="0"/>
                          <a:cs typeface="Arial" panose="020B0604020202020204" pitchFamily="34" charset="0"/>
                        </a:defRPr>
                      </a:lvl6pPr>
                      <a:lvl7pPr eaLnBrk="0" fontAlgn="base" hangingPunct="0">
                        <a:spcBef>
                          <a:spcPct val="0"/>
                        </a:spcBef>
                        <a:spcAft>
                          <a:spcPct val="0"/>
                        </a:spcAft>
                        <a:buFont typeface="Arial" panose="020B0604020202020204" pitchFamily="34" charset="0"/>
                        <a:defRPr>
                          <a:solidFill>
                            <a:srgbClr val="000000"/>
                          </a:solidFill>
                          <a:latin typeface="Calibri" panose="020F0502020204030204" pitchFamily="34" charset="0"/>
                          <a:cs typeface="Arial" panose="020B0604020202020204" pitchFamily="34" charset="0"/>
                        </a:defRPr>
                      </a:lvl7pPr>
                      <a:lvl8pPr eaLnBrk="0" fontAlgn="base" hangingPunct="0">
                        <a:spcBef>
                          <a:spcPct val="0"/>
                        </a:spcBef>
                        <a:spcAft>
                          <a:spcPct val="0"/>
                        </a:spcAft>
                        <a:buFont typeface="Arial" panose="020B0604020202020204" pitchFamily="34" charset="0"/>
                        <a:defRPr>
                          <a:solidFill>
                            <a:srgbClr val="000000"/>
                          </a:solidFill>
                          <a:latin typeface="Calibri" panose="020F0502020204030204" pitchFamily="34" charset="0"/>
                          <a:cs typeface="Arial" panose="020B0604020202020204" pitchFamily="34" charset="0"/>
                        </a:defRPr>
                      </a:lvl8pPr>
                      <a:lvl9pPr eaLnBrk="0" fontAlgn="base" hangingPunct="0">
                        <a:spcBef>
                          <a:spcPct val="0"/>
                        </a:spcBef>
                        <a:spcAft>
                          <a:spcPct val="0"/>
                        </a:spcAft>
                        <a:buFont typeface="Arial" panose="020B0604020202020204" pitchFamily="34" charset="0"/>
                        <a:defRPr>
                          <a:solidFill>
                            <a:srgbClr val="000000"/>
                          </a:solidFill>
                          <a:latin typeface="Calibri" panose="020F050202020403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IN" altLang="en-US" sz="1800" b="0" i="0" u="none" strike="noStrike" cap="none" normalizeH="0" baseline="0">
                          <a:ln>
                            <a:noFill/>
                          </a:ln>
                          <a:solidFill>
                            <a:srgbClr val="000000"/>
                          </a:solidFill>
                          <a:effectLst/>
                          <a:latin typeface="Arial" panose="020B0604020202020204" pitchFamily="34" charset="0"/>
                        </a:rPr>
                        <a:t>Positive reviews</a:t>
                      </a:r>
                      <a:endParaRPr kumimoji="0" lang="en-US" altLang="en-US" sz="1800" b="0" i="0" u="none" strike="noStrike" cap="none" normalizeH="0" baseline="0">
                        <a:ln>
                          <a:noFill/>
                        </a:ln>
                        <a:solidFill>
                          <a:srgbClr val="000000"/>
                        </a:solidFill>
                        <a:effectLst/>
                        <a:latin typeface="Arial" panose="020B0604020202020204" pitchFamily="34" charset="0"/>
                      </a:endParaRPr>
                    </a:p>
                  </a:txBody>
                  <a:tcPr horzOverflow="overflow"/>
                </a:tc>
                <a:tc>
                  <a:txBody>
                    <a:bodyPr/>
                    <a:lstStyle>
                      <a:lvl1pPr eaLnBrk="0" hangingPunct="0">
                        <a:buFont typeface="Arial" panose="020B0604020202020204" pitchFamily="34" charset="0"/>
                        <a:defRPr sz="2800">
                          <a:solidFill>
                            <a:srgbClr val="000000"/>
                          </a:solidFill>
                          <a:latin typeface="Calibri" panose="020F0502020204030204" pitchFamily="34" charset="0"/>
                          <a:cs typeface="Arial" panose="020B0604020202020204" pitchFamily="34" charset="0"/>
                        </a:defRPr>
                      </a:lvl1pPr>
                      <a:lvl2pPr eaLnBrk="0" hangingPunct="0">
                        <a:buFont typeface="Arial" panose="020B0604020202020204" pitchFamily="34" charset="0"/>
                        <a:defRPr sz="2400">
                          <a:solidFill>
                            <a:srgbClr val="000000"/>
                          </a:solidFill>
                          <a:latin typeface="Calibri" panose="020F0502020204030204" pitchFamily="34" charset="0"/>
                          <a:cs typeface="Arial" panose="020B0604020202020204" pitchFamily="34" charset="0"/>
                        </a:defRPr>
                      </a:lvl2pPr>
                      <a:lvl3pPr eaLnBrk="0" hangingPunct="0">
                        <a:buFont typeface="Arial" panose="020B0604020202020204" pitchFamily="34" charset="0"/>
                        <a:defRPr sz="2000">
                          <a:solidFill>
                            <a:srgbClr val="000000"/>
                          </a:solidFill>
                          <a:latin typeface="Calibri" panose="020F0502020204030204" pitchFamily="34" charset="0"/>
                          <a:cs typeface="Arial" panose="020B0604020202020204" pitchFamily="34" charset="0"/>
                        </a:defRPr>
                      </a:lvl3pPr>
                      <a:lvl4pPr eaLnBrk="0" hangingPunct="0">
                        <a:buFont typeface="Arial" panose="020B0604020202020204" pitchFamily="34" charset="0"/>
                        <a:defRPr>
                          <a:solidFill>
                            <a:srgbClr val="000000"/>
                          </a:solidFill>
                          <a:latin typeface="Calibri" panose="020F0502020204030204" pitchFamily="34" charset="0"/>
                          <a:cs typeface="Arial" panose="020B0604020202020204" pitchFamily="34" charset="0"/>
                        </a:defRPr>
                      </a:lvl4pPr>
                      <a:lvl5pPr eaLnBrk="0" hangingPunct="0">
                        <a:buFont typeface="Arial" panose="020B0604020202020204" pitchFamily="34" charset="0"/>
                        <a:defRPr>
                          <a:solidFill>
                            <a:srgbClr val="000000"/>
                          </a:solidFill>
                          <a:latin typeface="Calibri" panose="020F0502020204030204" pitchFamily="34" charset="0"/>
                          <a:cs typeface="Arial" panose="020B0604020202020204" pitchFamily="34" charset="0"/>
                        </a:defRPr>
                      </a:lvl5pPr>
                      <a:lvl6pPr eaLnBrk="0" fontAlgn="base" hangingPunct="0">
                        <a:spcBef>
                          <a:spcPct val="0"/>
                        </a:spcBef>
                        <a:spcAft>
                          <a:spcPct val="0"/>
                        </a:spcAft>
                        <a:buFont typeface="Arial" panose="020B0604020202020204" pitchFamily="34" charset="0"/>
                        <a:defRPr>
                          <a:solidFill>
                            <a:srgbClr val="000000"/>
                          </a:solidFill>
                          <a:latin typeface="Calibri" panose="020F0502020204030204" pitchFamily="34" charset="0"/>
                          <a:cs typeface="Arial" panose="020B0604020202020204" pitchFamily="34" charset="0"/>
                        </a:defRPr>
                      </a:lvl6pPr>
                      <a:lvl7pPr eaLnBrk="0" fontAlgn="base" hangingPunct="0">
                        <a:spcBef>
                          <a:spcPct val="0"/>
                        </a:spcBef>
                        <a:spcAft>
                          <a:spcPct val="0"/>
                        </a:spcAft>
                        <a:buFont typeface="Arial" panose="020B0604020202020204" pitchFamily="34" charset="0"/>
                        <a:defRPr>
                          <a:solidFill>
                            <a:srgbClr val="000000"/>
                          </a:solidFill>
                          <a:latin typeface="Calibri" panose="020F0502020204030204" pitchFamily="34" charset="0"/>
                          <a:cs typeface="Arial" panose="020B0604020202020204" pitchFamily="34" charset="0"/>
                        </a:defRPr>
                      </a:lvl7pPr>
                      <a:lvl8pPr eaLnBrk="0" fontAlgn="base" hangingPunct="0">
                        <a:spcBef>
                          <a:spcPct val="0"/>
                        </a:spcBef>
                        <a:spcAft>
                          <a:spcPct val="0"/>
                        </a:spcAft>
                        <a:buFont typeface="Arial" panose="020B0604020202020204" pitchFamily="34" charset="0"/>
                        <a:defRPr>
                          <a:solidFill>
                            <a:srgbClr val="000000"/>
                          </a:solidFill>
                          <a:latin typeface="Calibri" panose="020F0502020204030204" pitchFamily="34" charset="0"/>
                          <a:cs typeface="Arial" panose="020B0604020202020204" pitchFamily="34" charset="0"/>
                        </a:defRPr>
                      </a:lvl8pPr>
                      <a:lvl9pPr eaLnBrk="0" fontAlgn="base" hangingPunct="0">
                        <a:spcBef>
                          <a:spcPct val="0"/>
                        </a:spcBef>
                        <a:spcAft>
                          <a:spcPct val="0"/>
                        </a:spcAft>
                        <a:buFont typeface="Arial" panose="020B0604020202020204" pitchFamily="34" charset="0"/>
                        <a:defRPr>
                          <a:solidFill>
                            <a:srgbClr val="000000"/>
                          </a:solidFill>
                          <a:latin typeface="Calibri" panose="020F050202020403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IN" altLang="en-US" sz="1800" b="0" i="0" u="none" strike="noStrike" cap="none" normalizeH="0" baseline="0" dirty="0">
                          <a:ln>
                            <a:noFill/>
                          </a:ln>
                          <a:solidFill>
                            <a:srgbClr val="000000"/>
                          </a:solidFill>
                          <a:effectLst/>
                          <a:latin typeface="Arial" panose="020B0604020202020204" pitchFamily="34" charset="0"/>
                        </a:rPr>
                        <a:t>Generally positive</a:t>
                      </a:r>
                      <a:endParaRPr kumimoji="0" lang="en-US" altLang="en-US" sz="1800" b="0" i="0" u="none" strike="noStrike" cap="none" normalizeH="0" baseline="0" dirty="0">
                        <a:ln>
                          <a:noFill/>
                        </a:ln>
                        <a:solidFill>
                          <a:srgbClr val="000000"/>
                        </a:solidFill>
                        <a:effectLst/>
                        <a:latin typeface="Arial" panose="020B0604020202020204" pitchFamily="34" charset="0"/>
                      </a:endParaRPr>
                    </a:p>
                  </a:txBody>
                  <a:tcPr horzOverflow="overflow"/>
                </a:tc>
                <a:tc>
                  <a:txBody>
                    <a:bodyPr/>
                    <a:lstStyle>
                      <a:lvl1pPr eaLnBrk="0" hangingPunct="0">
                        <a:buFont typeface="Arial" panose="020B0604020202020204" pitchFamily="34" charset="0"/>
                        <a:defRPr sz="2800">
                          <a:solidFill>
                            <a:srgbClr val="000000"/>
                          </a:solidFill>
                          <a:latin typeface="Calibri" panose="020F0502020204030204" pitchFamily="34" charset="0"/>
                          <a:cs typeface="Arial" panose="020B0604020202020204" pitchFamily="34" charset="0"/>
                        </a:defRPr>
                      </a:lvl1pPr>
                      <a:lvl2pPr eaLnBrk="0" hangingPunct="0">
                        <a:buFont typeface="Arial" panose="020B0604020202020204" pitchFamily="34" charset="0"/>
                        <a:defRPr sz="2400">
                          <a:solidFill>
                            <a:srgbClr val="000000"/>
                          </a:solidFill>
                          <a:latin typeface="Calibri" panose="020F0502020204030204" pitchFamily="34" charset="0"/>
                          <a:cs typeface="Arial" panose="020B0604020202020204" pitchFamily="34" charset="0"/>
                        </a:defRPr>
                      </a:lvl2pPr>
                      <a:lvl3pPr eaLnBrk="0" hangingPunct="0">
                        <a:buFont typeface="Arial" panose="020B0604020202020204" pitchFamily="34" charset="0"/>
                        <a:defRPr sz="2000">
                          <a:solidFill>
                            <a:srgbClr val="000000"/>
                          </a:solidFill>
                          <a:latin typeface="Calibri" panose="020F0502020204030204" pitchFamily="34" charset="0"/>
                          <a:cs typeface="Arial" panose="020B0604020202020204" pitchFamily="34" charset="0"/>
                        </a:defRPr>
                      </a:lvl3pPr>
                      <a:lvl4pPr eaLnBrk="0" hangingPunct="0">
                        <a:buFont typeface="Arial" panose="020B0604020202020204" pitchFamily="34" charset="0"/>
                        <a:defRPr>
                          <a:solidFill>
                            <a:srgbClr val="000000"/>
                          </a:solidFill>
                          <a:latin typeface="Calibri" panose="020F0502020204030204" pitchFamily="34" charset="0"/>
                          <a:cs typeface="Arial" panose="020B0604020202020204" pitchFamily="34" charset="0"/>
                        </a:defRPr>
                      </a:lvl4pPr>
                      <a:lvl5pPr eaLnBrk="0" hangingPunct="0">
                        <a:buFont typeface="Arial" panose="020B0604020202020204" pitchFamily="34" charset="0"/>
                        <a:defRPr>
                          <a:solidFill>
                            <a:srgbClr val="000000"/>
                          </a:solidFill>
                          <a:latin typeface="Calibri" panose="020F0502020204030204" pitchFamily="34" charset="0"/>
                          <a:cs typeface="Arial" panose="020B0604020202020204" pitchFamily="34" charset="0"/>
                        </a:defRPr>
                      </a:lvl5pPr>
                      <a:lvl6pPr eaLnBrk="0" fontAlgn="base" hangingPunct="0">
                        <a:spcBef>
                          <a:spcPct val="0"/>
                        </a:spcBef>
                        <a:spcAft>
                          <a:spcPct val="0"/>
                        </a:spcAft>
                        <a:buFont typeface="Arial" panose="020B0604020202020204" pitchFamily="34" charset="0"/>
                        <a:defRPr>
                          <a:solidFill>
                            <a:srgbClr val="000000"/>
                          </a:solidFill>
                          <a:latin typeface="Calibri" panose="020F0502020204030204" pitchFamily="34" charset="0"/>
                          <a:cs typeface="Arial" panose="020B0604020202020204" pitchFamily="34" charset="0"/>
                        </a:defRPr>
                      </a:lvl6pPr>
                      <a:lvl7pPr eaLnBrk="0" fontAlgn="base" hangingPunct="0">
                        <a:spcBef>
                          <a:spcPct val="0"/>
                        </a:spcBef>
                        <a:spcAft>
                          <a:spcPct val="0"/>
                        </a:spcAft>
                        <a:buFont typeface="Arial" panose="020B0604020202020204" pitchFamily="34" charset="0"/>
                        <a:defRPr>
                          <a:solidFill>
                            <a:srgbClr val="000000"/>
                          </a:solidFill>
                          <a:latin typeface="Calibri" panose="020F0502020204030204" pitchFamily="34" charset="0"/>
                          <a:cs typeface="Arial" panose="020B0604020202020204" pitchFamily="34" charset="0"/>
                        </a:defRPr>
                      </a:lvl7pPr>
                      <a:lvl8pPr eaLnBrk="0" fontAlgn="base" hangingPunct="0">
                        <a:spcBef>
                          <a:spcPct val="0"/>
                        </a:spcBef>
                        <a:spcAft>
                          <a:spcPct val="0"/>
                        </a:spcAft>
                        <a:buFont typeface="Arial" panose="020B0604020202020204" pitchFamily="34" charset="0"/>
                        <a:defRPr>
                          <a:solidFill>
                            <a:srgbClr val="000000"/>
                          </a:solidFill>
                          <a:latin typeface="Calibri" panose="020F0502020204030204" pitchFamily="34" charset="0"/>
                          <a:cs typeface="Arial" panose="020B0604020202020204" pitchFamily="34" charset="0"/>
                        </a:defRPr>
                      </a:lvl8pPr>
                      <a:lvl9pPr eaLnBrk="0" fontAlgn="base" hangingPunct="0">
                        <a:spcBef>
                          <a:spcPct val="0"/>
                        </a:spcBef>
                        <a:spcAft>
                          <a:spcPct val="0"/>
                        </a:spcAft>
                        <a:buFont typeface="Arial" panose="020B0604020202020204" pitchFamily="34" charset="0"/>
                        <a:defRPr>
                          <a:solidFill>
                            <a:srgbClr val="000000"/>
                          </a:solidFill>
                          <a:latin typeface="Calibri" panose="020F050202020403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IN" altLang="en-US" sz="1800" b="0" i="0" u="none" strike="noStrike" cap="none" normalizeH="0" baseline="0" dirty="0">
                          <a:ln>
                            <a:noFill/>
                          </a:ln>
                          <a:solidFill>
                            <a:srgbClr val="000000"/>
                          </a:solidFill>
                          <a:effectLst/>
                          <a:latin typeface="Arial" panose="020B0604020202020204" pitchFamily="34" charset="0"/>
                        </a:rPr>
                        <a:t>Anticipated positive reception</a:t>
                      </a:r>
                      <a:endParaRPr kumimoji="0" lang="en-US" altLang="en-US" sz="1800" b="0" i="0" u="none" strike="noStrike" cap="none" normalizeH="0" baseline="0" dirty="0">
                        <a:ln>
                          <a:noFill/>
                        </a:ln>
                        <a:solidFill>
                          <a:srgbClr val="000000"/>
                        </a:solidFill>
                        <a:effectLst/>
                        <a:latin typeface="Arial" panose="020B0604020202020204" pitchFamily="34" charset="0"/>
                      </a:endParaRPr>
                    </a:p>
                  </a:txBody>
                  <a:tcPr horzOverflow="overflow"/>
                </a:tc>
                <a:extLst>
                  <a:ext uri="{0D108BD9-81ED-4DB2-BD59-A6C34878D82A}">
                    <a16:rowId xmlns:a16="http://schemas.microsoft.com/office/drawing/2014/main" val="1009763486"/>
                  </a:ext>
                </a:extLst>
              </a:tr>
              <a:tr h="714301">
                <a:tc>
                  <a:txBody>
                    <a:bodyPr/>
                    <a:lstStyle>
                      <a:lvl1pPr eaLnBrk="0" hangingPunct="0">
                        <a:buFont typeface="Arial" panose="020B0604020202020204" pitchFamily="34" charset="0"/>
                        <a:defRPr sz="2800">
                          <a:solidFill>
                            <a:srgbClr val="000000"/>
                          </a:solidFill>
                          <a:latin typeface="Calibri" panose="020F0502020204030204" pitchFamily="34" charset="0"/>
                          <a:cs typeface="Arial" panose="020B0604020202020204" pitchFamily="34" charset="0"/>
                        </a:defRPr>
                      </a:lvl1pPr>
                      <a:lvl2pPr eaLnBrk="0" hangingPunct="0">
                        <a:buFont typeface="Arial" panose="020B0604020202020204" pitchFamily="34" charset="0"/>
                        <a:defRPr sz="2400">
                          <a:solidFill>
                            <a:srgbClr val="000000"/>
                          </a:solidFill>
                          <a:latin typeface="Calibri" panose="020F0502020204030204" pitchFamily="34" charset="0"/>
                          <a:cs typeface="Arial" panose="020B0604020202020204" pitchFamily="34" charset="0"/>
                        </a:defRPr>
                      </a:lvl2pPr>
                      <a:lvl3pPr eaLnBrk="0" hangingPunct="0">
                        <a:buFont typeface="Arial" panose="020B0604020202020204" pitchFamily="34" charset="0"/>
                        <a:defRPr sz="2000">
                          <a:solidFill>
                            <a:srgbClr val="000000"/>
                          </a:solidFill>
                          <a:latin typeface="Calibri" panose="020F0502020204030204" pitchFamily="34" charset="0"/>
                          <a:cs typeface="Arial" panose="020B0604020202020204" pitchFamily="34" charset="0"/>
                        </a:defRPr>
                      </a:lvl3pPr>
                      <a:lvl4pPr eaLnBrk="0" hangingPunct="0">
                        <a:buFont typeface="Arial" panose="020B0604020202020204" pitchFamily="34" charset="0"/>
                        <a:defRPr>
                          <a:solidFill>
                            <a:srgbClr val="000000"/>
                          </a:solidFill>
                          <a:latin typeface="Calibri" panose="020F0502020204030204" pitchFamily="34" charset="0"/>
                          <a:cs typeface="Arial" panose="020B0604020202020204" pitchFamily="34" charset="0"/>
                        </a:defRPr>
                      </a:lvl4pPr>
                      <a:lvl5pPr eaLnBrk="0" hangingPunct="0">
                        <a:buFont typeface="Arial" panose="020B0604020202020204" pitchFamily="34" charset="0"/>
                        <a:defRPr>
                          <a:solidFill>
                            <a:srgbClr val="000000"/>
                          </a:solidFill>
                          <a:latin typeface="Calibri" panose="020F0502020204030204" pitchFamily="34" charset="0"/>
                          <a:cs typeface="Arial" panose="020B0604020202020204" pitchFamily="34" charset="0"/>
                        </a:defRPr>
                      </a:lvl5pPr>
                      <a:lvl6pPr eaLnBrk="0" fontAlgn="base" hangingPunct="0">
                        <a:spcBef>
                          <a:spcPct val="0"/>
                        </a:spcBef>
                        <a:spcAft>
                          <a:spcPct val="0"/>
                        </a:spcAft>
                        <a:buFont typeface="Arial" panose="020B0604020202020204" pitchFamily="34" charset="0"/>
                        <a:defRPr>
                          <a:solidFill>
                            <a:srgbClr val="000000"/>
                          </a:solidFill>
                          <a:latin typeface="Calibri" panose="020F0502020204030204" pitchFamily="34" charset="0"/>
                          <a:cs typeface="Arial" panose="020B0604020202020204" pitchFamily="34" charset="0"/>
                        </a:defRPr>
                      </a:lvl6pPr>
                      <a:lvl7pPr eaLnBrk="0" fontAlgn="base" hangingPunct="0">
                        <a:spcBef>
                          <a:spcPct val="0"/>
                        </a:spcBef>
                        <a:spcAft>
                          <a:spcPct val="0"/>
                        </a:spcAft>
                        <a:buFont typeface="Arial" panose="020B0604020202020204" pitchFamily="34" charset="0"/>
                        <a:defRPr>
                          <a:solidFill>
                            <a:srgbClr val="000000"/>
                          </a:solidFill>
                          <a:latin typeface="Calibri" panose="020F0502020204030204" pitchFamily="34" charset="0"/>
                          <a:cs typeface="Arial" panose="020B0604020202020204" pitchFamily="34" charset="0"/>
                        </a:defRPr>
                      </a:lvl7pPr>
                      <a:lvl8pPr eaLnBrk="0" fontAlgn="base" hangingPunct="0">
                        <a:spcBef>
                          <a:spcPct val="0"/>
                        </a:spcBef>
                        <a:spcAft>
                          <a:spcPct val="0"/>
                        </a:spcAft>
                        <a:buFont typeface="Arial" panose="020B0604020202020204" pitchFamily="34" charset="0"/>
                        <a:defRPr>
                          <a:solidFill>
                            <a:srgbClr val="000000"/>
                          </a:solidFill>
                          <a:latin typeface="Calibri" panose="020F0502020204030204" pitchFamily="34" charset="0"/>
                          <a:cs typeface="Arial" panose="020B0604020202020204" pitchFamily="34" charset="0"/>
                        </a:defRPr>
                      </a:lvl8pPr>
                      <a:lvl9pPr eaLnBrk="0" fontAlgn="base" hangingPunct="0">
                        <a:spcBef>
                          <a:spcPct val="0"/>
                        </a:spcBef>
                        <a:spcAft>
                          <a:spcPct val="0"/>
                        </a:spcAft>
                        <a:buFont typeface="Arial" panose="020B0604020202020204" pitchFamily="34" charset="0"/>
                        <a:defRPr>
                          <a:solidFill>
                            <a:srgbClr val="000000"/>
                          </a:solidFill>
                          <a:latin typeface="Calibri" panose="020F050202020403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Arial" panose="020B0604020202020204" pitchFamily="34" charset="0"/>
                        </a:rPr>
                        <a:t>UVP</a:t>
                      </a:r>
                    </a:p>
                  </a:txBody>
                  <a:tcPr horzOverflow="overflow"/>
                </a:tc>
                <a:tc>
                  <a:txBody>
                    <a:bodyPr/>
                    <a:lstStyle>
                      <a:lvl1pPr eaLnBrk="0" hangingPunct="0">
                        <a:buFont typeface="Arial" panose="020B0604020202020204" pitchFamily="34" charset="0"/>
                        <a:defRPr sz="2800">
                          <a:solidFill>
                            <a:srgbClr val="000000"/>
                          </a:solidFill>
                          <a:latin typeface="Calibri" panose="020F0502020204030204" pitchFamily="34" charset="0"/>
                          <a:cs typeface="Arial" panose="020B0604020202020204" pitchFamily="34" charset="0"/>
                        </a:defRPr>
                      </a:lvl1pPr>
                      <a:lvl2pPr eaLnBrk="0" hangingPunct="0">
                        <a:buFont typeface="Arial" panose="020B0604020202020204" pitchFamily="34" charset="0"/>
                        <a:defRPr sz="2400">
                          <a:solidFill>
                            <a:srgbClr val="000000"/>
                          </a:solidFill>
                          <a:latin typeface="Calibri" panose="020F0502020204030204" pitchFamily="34" charset="0"/>
                          <a:cs typeface="Arial" panose="020B0604020202020204" pitchFamily="34" charset="0"/>
                        </a:defRPr>
                      </a:lvl2pPr>
                      <a:lvl3pPr eaLnBrk="0" hangingPunct="0">
                        <a:buFont typeface="Arial" panose="020B0604020202020204" pitchFamily="34" charset="0"/>
                        <a:defRPr sz="2000">
                          <a:solidFill>
                            <a:srgbClr val="000000"/>
                          </a:solidFill>
                          <a:latin typeface="Calibri" panose="020F0502020204030204" pitchFamily="34" charset="0"/>
                          <a:cs typeface="Arial" panose="020B0604020202020204" pitchFamily="34" charset="0"/>
                        </a:defRPr>
                      </a:lvl3pPr>
                      <a:lvl4pPr eaLnBrk="0" hangingPunct="0">
                        <a:buFont typeface="Arial" panose="020B0604020202020204" pitchFamily="34" charset="0"/>
                        <a:defRPr>
                          <a:solidFill>
                            <a:srgbClr val="000000"/>
                          </a:solidFill>
                          <a:latin typeface="Calibri" panose="020F0502020204030204" pitchFamily="34" charset="0"/>
                          <a:cs typeface="Arial" panose="020B0604020202020204" pitchFamily="34" charset="0"/>
                        </a:defRPr>
                      </a:lvl4pPr>
                      <a:lvl5pPr eaLnBrk="0" hangingPunct="0">
                        <a:buFont typeface="Arial" panose="020B0604020202020204" pitchFamily="34" charset="0"/>
                        <a:defRPr>
                          <a:solidFill>
                            <a:srgbClr val="000000"/>
                          </a:solidFill>
                          <a:latin typeface="Calibri" panose="020F0502020204030204" pitchFamily="34" charset="0"/>
                          <a:cs typeface="Arial" panose="020B0604020202020204" pitchFamily="34" charset="0"/>
                        </a:defRPr>
                      </a:lvl5pPr>
                      <a:lvl6pPr eaLnBrk="0" fontAlgn="base" hangingPunct="0">
                        <a:spcBef>
                          <a:spcPct val="0"/>
                        </a:spcBef>
                        <a:spcAft>
                          <a:spcPct val="0"/>
                        </a:spcAft>
                        <a:buFont typeface="Arial" panose="020B0604020202020204" pitchFamily="34" charset="0"/>
                        <a:defRPr>
                          <a:solidFill>
                            <a:srgbClr val="000000"/>
                          </a:solidFill>
                          <a:latin typeface="Calibri" panose="020F0502020204030204" pitchFamily="34" charset="0"/>
                          <a:cs typeface="Arial" panose="020B0604020202020204" pitchFamily="34" charset="0"/>
                        </a:defRPr>
                      </a:lvl6pPr>
                      <a:lvl7pPr eaLnBrk="0" fontAlgn="base" hangingPunct="0">
                        <a:spcBef>
                          <a:spcPct val="0"/>
                        </a:spcBef>
                        <a:spcAft>
                          <a:spcPct val="0"/>
                        </a:spcAft>
                        <a:buFont typeface="Arial" panose="020B0604020202020204" pitchFamily="34" charset="0"/>
                        <a:defRPr>
                          <a:solidFill>
                            <a:srgbClr val="000000"/>
                          </a:solidFill>
                          <a:latin typeface="Calibri" panose="020F0502020204030204" pitchFamily="34" charset="0"/>
                          <a:cs typeface="Arial" panose="020B0604020202020204" pitchFamily="34" charset="0"/>
                        </a:defRPr>
                      </a:lvl7pPr>
                      <a:lvl8pPr eaLnBrk="0" fontAlgn="base" hangingPunct="0">
                        <a:spcBef>
                          <a:spcPct val="0"/>
                        </a:spcBef>
                        <a:spcAft>
                          <a:spcPct val="0"/>
                        </a:spcAft>
                        <a:buFont typeface="Arial" panose="020B0604020202020204" pitchFamily="34" charset="0"/>
                        <a:defRPr>
                          <a:solidFill>
                            <a:srgbClr val="000000"/>
                          </a:solidFill>
                          <a:latin typeface="Calibri" panose="020F0502020204030204" pitchFamily="34" charset="0"/>
                          <a:cs typeface="Arial" panose="020B0604020202020204" pitchFamily="34" charset="0"/>
                        </a:defRPr>
                      </a:lvl8pPr>
                      <a:lvl9pPr eaLnBrk="0" fontAlgn="base" hangingPunct="0">
                        <a:spcBef>
                          <a:spcPct val="0"/>
                        </a:spcBef>
                        <a:spcAft>
                          <a:spcPct val="0"/>
                        </a:spcAft>
                        <a:buFont typeface="Arial" panose="020B0604020202020204" pitchFamily="34" charset="0"/>
                        <a:defRPr>
                          <a:solidFill>
                            <a:srgbClr val="000000"/>
                          </a:solidFill>
                          <a:latin typeface="Calibri" panose="020F050202020403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IN" altLang="en-US" sz="1800" b="0" i="0" u="none" strike="noStrike" cap="none" normalizeH="0" baseline="0">
                          <a:ln>
                            <a:noFill/>
                          </a:ln>
                          <a:solidFill>
                            <a:srgbClr val="000000"/>
                          </a:solidFill>
                          <a:effectLst/>
                          <a:latin typeface="Arial" panose="020B0604020202020204" pitchFamily="34" charset="0"/>
                        </a:rPr>
                        <a:t>Fast and reliable delivery</a:t>
                      </a:r>
                      <a:endParaRPr kumimoji="0" lang="en-US" altLang="en-US" sz="1800" b="0" i="0" u="none" strike="noStrike" cap="none" normalizeH="0" baseline="0">
                        <a:ln>
                          <a:noFill/>
                        </a:ln>
                        <a:solidFill>
                          <a:srgbClr val="000000"/>
                        </a:solidFill>
                        <a:effectLst/>
                        <a:latin typeface="Arial" panose="020B0604020202020204" pitchFamily="34" charset="0"/>
                      </a:endParaRPr>
                    </a:p>
                  </a:txBody>
                  <a:tcPr horzOverflow="overflow"/>
                </a:tc>
                <a:tc>
                  <a:txBody>
                    <a:bodyPr/>
                    <a:lstStyle>
                      <a:lvl1pPr eaLnBrk="0" hangingPunct="0">
                        <a:buFont typeface="Arial" panose="020B0604020202020204" pitchFamily="34" charset="0"/>
                        <a:defRPr sz="2800">
                          <a:solidFill>
                            <a:srgbClr val="000000"/>
                          </a:solidFill>
                          <a:latin typeface="Calibri" panose="020F0502020204030204" pitchFamily="34" charset="0"/>
                          <a:cs typeface="Arial" panose="020B0604020202020204" pitchFamily="34" charset="0"/>
                        </a:defRPr>
                      </a:lvl1pPr>
                      <a:lvl2pPr eaLnBrk="0" hangingPunct="0">
                        <a:buFont typeface="Arial" panose="020B0604020202020204" pitchFamily="34" charset="0"/>
                        <a:defRPr sz="2400">
                          <a:solidFill>
                            <a:srgbClr val="000000"/>
                          </a:solidFill>
                          <a:latin typeface="Calibri" panose="020F0502020204030204" pitchFamily="34" charset="0"/>
                          <a:cs typeface="Arial" panose="020B0604020202020204" pitchFamily="34" charset="0"/>
                        </a:defRPr>
                      </a:lvl2pPr>
                      <a:lvl3pPr eaLnBrk="0" hangingPunct="0">
                        <a:buFont typeface="Arial" panose="020B0604020202020204" pitchFamily="34" charset="0"/>
                        <a:defRPr sz="2000">
                          <a:solidFill>
                            <a:srgbClr val="000000"/>
                          </a:solidFill>
                          <a:latin typeface="Calibri" panose="020F0502020204030204" pitchFamily="34" charset="0"/>
                          <a:cs typeface="Arial" panose="020B0604020202020204" pitchFamily="34" charset="0"/>
                        </a:defRPr>
                      </a:lvl3pPr>
                      <a:lvl4pPr eaLnBrk="0" hangingPunct="0">
                        <a:buFont typeface="Arial" panose="020B0604020202020204" pitchFamily="34" charset="0"/>
                        <a:defRPr>
                          <a:solidFill>
                            <a:srgbClr val="000000"/>
                          </a:solidFill>
                          <a:latin typeface="Calibri" panose="020F0502020204030204" pitchFamily="34" charset="0"/>
                          <a:cs typeface="Arial" panose="020B0604020202020204" pitchFamily="34" charset="0"/>
                        </a:defRPr>
                      </a:lvl4pPr>
                      <a:lvl5pPr eaLnBrk="0" hangingPunct="0">
                        <a:buFont typeface="Arial" panose="020B0604020202020204" pitchFamily="34" charset="0"/>
                        <a:defRPr>
                          <a:solidFill>
                            <a:srgbClr val="000000"/>
                          </a:solidFill>
                          <a:latin typeface="Calibri" panose="020F0502020204030204" pitchFamily="34" charset="0"/>
                          <a:cs typeface="Arial" panose="020B0604020202020204" pitchFamily="34" charset="0"/>
                        </a:defRPr>
                      </a:lvl5pPr>
                      <a:lvl6pPr eaLnBrk="0" fontAlgn="base" hangingPunct="0">
                        <a:spcBef>
                          <a:spcPct val="0"/>
                        </a:spcBef>
                        <a:spcAft>
                          <a:spcPct val="0"/>
                        </a:spcAft>
                        <a:buFont typeface="Arial" panose="020B0604020202020204" pitchFamily="34" charset="0"/>
                        <a:defRPr>
                          <a:solidFill>
                            <a:srgbClr val="000000"/>
                          </a:solidFill>
                          <a:latin typeface="Calibri" panose="020F0502020204030204" pitchFamily="34" charset="0"/>
                          <a:cs typeface="Arial" panose="020B0604020202020204" pitchFamily="34" charset="0"/>
                        </a:defRPr>
                      </a:lvl6pPr>
                      <a:lvl7pPr eaLnBrk="0" fontAlgn="base" hangingPunct="0">
                        <a:spcBef>
                          <a:spcPct val="0"/>
                        </a:spcBef>
                        <a:spcAft>
                          <a:spcPct val="0"/>
                        </a:spcAft>
                        <a:buFont typeface="Arial" panose="020B0604020202020204" pitchFamily="34" charset="0"/>
                        <a:defRPr>
                          <a:solidFill>
                            <a:srgbClr val="000000"/>
                          </a:solidFill>
                          <a:latin typeface="Calibri" panose="020F0502020204030204" pitchFamily="34" charset="0"/>
                          <a:cs typeface="Arial" panose="020B0604020202020204" pitchFamily="34" charset="0"/>
                        </a:defRPr>
                      </a:lvl7pPr>
                      <a:lvl8pPr eaLnBrk="0" fontAlgn="base" hangingPunct="0">
                        <a:spcBef>
                          <a:spcPct val="0"/>
                        </a:spcBef>
                        <a:spcAft>
                          <a:spcPct val="0"/>
                        </a:spcAft>
                        <a:buFont typeface="Arial" panose="020B0604020202020204" pitchFamily="34" charset="0"/>
                        <a:defRPr>
                          <a:solidFill>
                            <a:srgbClr val="000000"/>
                          </a:solidFill>
                          <a:latin typeface="Calibri" panose="020F0502020204030204" pitchFamily="34" charset="0"/>
                          <a:cs typeface="Arial" panose="020B0604020202020204" pitchFamily="34" charset="0"/>
                        </a:defRPr>
                      </a:lvl8pPr>
                      <a:lvl9pPr eaLnBrk="0" fontAlgn="base" hangingPunct="0">
                        <a:spcBef>
                          <a:spcPct val="0"/>
                        </a:spcBef>
                        <a:spcAft>
                          <a:spcPct val="0"/>
                        </a:spcAft>
                        <a:buFont typeface="Arial" panose="020B0604020202020204" pitchFamily="34" charset="0"/>
                        <a:defRPr>
                          <a:solidFill>
                            <a:srgbClr val="000000"/>
                          </a:solidFill>
                          <a:latin typeface="Calibri" panose="020F050202020403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IN" altLang="en-US" sz="1800" b="0" i="0" u="none" strike="noStrike" cap="none" normalizeH="0" baseline="0">
                          <a:ln>
                            <a:noFill/>
                          </a:ln>
                          <a:solidFill>
                            <a:srgbClr val="000000"/>
                          </a:solidFill>
                          <a:effectLst/>
                          <a:latin typeface="Arial" panose="020B0604020202020204" pitchFamily="34" charset="0"/>
                        </a:rPr>
                        <a:t>Rapid</a:t>
                      </a:r>
                      <a:endParaRPr kumimoji="0" lang="en-US" altLang="en-US" sz="1800" b="0" i="0" u="none" strike="noStrike" cap="none" normalizeH="0" baseline="0">
                        <a:ln>
                          <a:noFill/>
                        </a:ln>
                        <a:solidFill>
                          <a:srgbClr val="000000"/>
                        </a:solidFill>
                        <a:effectLst/>
                        <a:latin typeface="Arial" panose="020B0604020202020204" pitchFamily="34" charset="0"/>
                      </a:endParaRPr>
                    </a:p>
                  </a:txBody>
                  <a:tcPr horzOverflow="overflow"/>
                </a:tc>
                <a:tc>
                  <a:txBody>
                    <a:bodyPr/>
                    <a:lstStyle>
                      <a:lvl1pPr eaLnBrk="0" hangingPunct="0">
                        <a:buFont typeface="Arial" panose="020B0604020202020204" pitchFamily="34" charset="0"/>
                        <a:defRPr sz="2800">
                          <a:solidFill>
                            <a:srgbClr val="000000"/>
                          </a:solidFill>
                          <a:latin typeface="Calibri" panose="020F0502020204030204" pitchFamily="34" charset="0"/>
                          <a:cs typeface="Arial" panose="020B0604020202020204" pitchFamily="34" charset="0"/>
                        </a:defRPr>
                      </a:lvl1pPr>
                      <a:lvl2pPr eaLnBrk="0" hangingPunct="0">
                        <a:buFont typeface="Arial" panose="020B0604020202020204" pitchFamily="34" charset="0"/>
                        <a:defRPr sz="2400">
                          <a:solidFill>
                            <a:srgbClr val="000000"/>
                          </a:solidFill>
                          <a:latin typeface="Calibri" panose="020F0502020204030204" pitchFamily="34" charset="0"/>
                          <a:cs typeface="Arial" panose="020B0604020202020204" pitchFamily="34" charset="0"/>
                        </a:defRPr>
                      </a:lvl2pPr>
                      <a:lvl3pPr eaLnBrk="0" hangingPunct="0">
                        <a:buFont typeface="Arial" panose="020B0604020202020204" pitchFamily="34" charset="0"/>
                        <a:defRPr sz="2000">
                          <a:solidFill>
                            <a:srgbClr val="000000"/>
                          </a:solidFill>
                          <a:latin typeface="Calibri" panose="020F0502020204030204" pitchFamily="34" charset="0"/>
                          <a:cs typeface="Arial" panose="020B0604020202020204" pitchFamily="34" charset="0"/>
                        </a:defRPr>
                      </a:lvl3pPr>
                      <a:lvl4pPr eaLnBrk="0" hangingPunct="0">
                        <a:buFont typeface="Arial" panose="020B0604020202020204" pitchFamily="34" charset="0"/>
                        <a:defRPr>
                          <a:solidFill>
                            <a:srgbClr val="000000"/>
                          </a:solidFill>
                          <a:latin typeface="Calibri" panose="020F0502020204030204" pitchFamily="34" charset="0"/>
                          <a:cs typeface="Arial" panose="020B0604020202020204" pitchFamily="34" charset="0"/>
                        </a:defRPr>
                      </a:lvl4pPr>
                      <a:lvl5pPr eaLnBrk="0" hangingPunct="0">
                        <a:buFont typeface="Arial" panose="020B0604020202020204" pitchFamily="34" charset="0"/>
                        <a:defRPr>
                          <a:solidFill>
                            <a:srgbClr val="000000"/>
                          </a:solidFill>
                          <a:latin typeface="Calibri" panose="020F0502020204030204" pitchFamily="34" charset="0"/>
                          <a:cs typeface="Arial" panose="020B0604020202020204" pitchFamily="34" charset="0"/>
                        </a:defRPr>
                      </a:lvl5pPr>
                      <a:lvl6pPr eaLnBrk="0" fontAlgn="base" hangingPunct="0">
                        <a:spcBef>
                          <a:spcPct val="0"/>
                        </a:spcBef>
                        <a:spcAft>
                          <a:spcPct val="0"/>
                        </a:spcAft>
                        <a:buFont typeface="Arial" panose="020B0604020202020204" pitchFamily="34" charset="0"/>
                        <a:defRPr>
                          <a:solidFill>
                            <a:srgbClr val="000000"/>
                          </a:solidFill>
                          <a:latin typeface="Calibri" panose="020F0502020204030204" pitchFamily="34" charset="0"/>
                          <a:cs typeface="Arial" panose="020B0604020202020204" pitchFamily="34" charset="0"/>
                        </a:defRPr>
                      </a:lvl6pPr>
                      <a:lvl7pPr eaLnBrk="0" fontAlgn="base" hangingPunct="0">
                        <a:spcBef>
                          <a:spcPct val="0"/>
                        </a:spcBef>
                        <a:spcAft>
                          <a:spcPct val="0"/>
                        </a:spcAft>
                        <a:buFont typeface="Arial" panose="020B0604020202020204" pitchFamily="34" charset="0"/>
                        <a:defRPr>
                          <a:solidFill>
                            <a:srgbClr val="000000"/>
                          </a:solidFill>
                          <a:latin typeface="Calibri" panose="020F0502020204030204" pitchFamily="34" charset="0"/>
                          <a:cs typeface="Arial" panose="020B0604020202020204" pitchFamily="34" charset="0"/>
                        </a:defRPr>
                      </a:lvl7pPr>
                      <a:lvl8pPr eaLnBrk="0" fontAlgn="base" hangingPunct="0">
                        <a:spcBef>
                          <a:spcPct val="0"/>
                        </a:spcBef>
                        <a:spcAft>
                          <a:spcPct val="0"/>
                        </a:spcAft>
                        <a:buFont typeface="Arial" panose="020B0604020202020204" pitchFamily="34" charset="0"/>
                        <a:defRPr>
                          <a:solidFill>
                            <a:srgbClr val="000000"/>
                          </a:solidFill>
                          <a:latin typeface="Calibri" panose="020F0502020204030204" pitchFamily="34" charset="0"/>
                          <a:cs typeface="Arial" panose="020B0604020202020204" pitchFamily="34" charset="0"/>
                        </a:defRPr>
                      </a:lvl8pPr>
                      <a:lvl9pPr eaLnBrk="0" fontAlgn="base" hangingPunct="0">
                        <a:spcBef>
                          <a:spcPct val="0"/>
                        </a:spcBef>
                        <a:spcAft>
                          <a:spcPct val="0"/>
                        </a:spcAft>
                        <a:buFont typeface="Arial" panose="020B0604020202020204" pitchFamily="34" charset="0"/>
                        <a:defRPr>
                          <a:solidFill>
                            <a:srgbClr val="000000"/>
                          </a:solidFill>
                          <a:latin typeface="Calibri" panose="020F050202020403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IN" altLang="en-US" sz="1800" b="0" i="0" u="none" strike="noStrike" cap="none" normalizeH="0" baseline="0">
                          <a:ln>
                            <a:noFill/>
                          </a:ln>
                          <a:solidFill>
                            <a:srgbClr val="000000"/>
                          </a:solidFill>
                          <a:effectLst/>
                          <a:latin typeface="Arial" panose="020B0604020202020204" pitchFamily="34" charset="0"/>
                        </a:rPr>
                        <a:t>Quick and eco-friendly delivery</a:t>
                      </a:r>
                      <a:endParaRPr kumimoji="0" lang="en-US" altLang="en-US" sz="1800" b="0" i="0" u="none" strike="noStrike" cap="none" normalizeH="0" baseline="0">
                        <a:ln>
                          <a:noFill/>
                        </a:ln>
                        <a:solidFill>
                          <a:srgbClr val="000000"/>
                        </a:solidFill>
                        <a:effectLst/>
                        <a:latin typeface="Arial" panose="020B0604020202020204" pitchFamily="34" charset="0"/>
                      </a:endParaRPr>
                    </a:p>
                  </a:txBody>
                  <a:tcPr horzOverflow="overflow"/>
                </a:tc>
                <a:tc>
                  <a:txBody>
                    <a:bodyPr/>
                    <a:lstStyle>
                      <a:lvl1pPr eaLnBrk="0" hangingPunct="0">
                        <a:buFont typeface="Arial" panose="020B0604020202020204" pitchFamily="34" charset="0"/>
                        <a:defRPr sz="2800">
                          <a:solidFill>
                            <a:srgbClr val="000000"/>
                          </a:solidFill>
                          <a:latin typeface="Calibri" panose="020F0502020204030204" pitchFamily="34" charset="0"/>
                          <a:cs typeface="Arial" panose="020B0604020202020204" pitchFamily="34" charset="0"/>
                        </a:defRPr>
                      </a:lvl1pPr>
                      <a:lvl2pPr eaLnBrk="0" hangingPunct="0">
                        <a:buFont typeface="Arial" panose="020B0604020202020204" pitchFamily="34" charset="0"/>
                        <a:defRPr sz="2400">
                          <a:solidFill>
                            <a:srgbClr val="000000"/>
                          </a:solidFill>
                          <a:latin typeface="Calibri" panose="020F0502020204030204" pitchFamily="34" charset="0"/>
                          <a:cs typeface="Arial" panose="020B0604020202020204" pitchFamily="34" charset="0"/>
                        </a:defRPr>
                      </a:lvl2pPr>
                      <a:lvl3pPr eaLnBrk="0" hangingPunct="0">
                        <a:buFont typeface="Arial" panose="020B0604020202020204" pitchFamily="34" charset="0"/>
                        <a:defRPr sz="2000">
                          <a:solidFill>
                            <a:srgbClr val="000000"/>
                          </a:solidFill>
                          <a:latin typeface="Calibri" panose="020F0502020204030204" pitchFamily="34" charset="0"/>
                          <a:cs typeface="Arial" panose="020B0604020202020204" pitchFamily="34" charset="0"/>
                        </a:defRPr>
                      </a:lvl3pPr>
                      <a:lvl4pPr eaLnBrk="0" hangingPunct="0">
                        <a:buFont typeface="Arial" panose="020B0604020202020204" pitchFamily="34" charset="0"/>
                        <a:defRPr>
                          <a:solidFill>
                            <a:srgbClr val="000000"/>
                          </a:solidFill>
                          <a:latin typeface="Calibri" panose="020F0502020204030204" pitchFamily="34" charset="0"/>
                          <a:cs typeface="Arial" panose="020B0604020202020204" pitchFamily="34" charset="0"/>
                        </a:defRPr>
                      </a:lvl4pPr>
                      <a:lvl5pPr eaLnBrk="0" hangingPunct="0">
                        <a:buFont typeface="Arial" panose="020B0604020202020204" pitchFamily="34" charset="0"/>
                        <a:defRPr>
                          <a:solidFill>
                            <a:srgbClr val="000000"/>
                          </a:solidFill>
                          <a:latin typeface="Calibri" panose="020F0502020204030204" pitchFamily="34" charset="0"/>
                          <a:cs typeface="Arial" panose="020B0604020202020204" pitchFamily="34" charset="0"/>
                        </a:defRPr>
                      </a:lvl5pPr>
                      <a:lvl6pPr eaLnBrk="0" fontAlgn="base" hangingPunct="0">
                        <a:spcBef>
                          <a:spcPct val="0"/>
                        </a:spcBef>
                        <a:spcAft>
                          <a:spcPct val="0"/>
                        </a:spcAft>
                        <a:buFont typeface="Arial" panose="020B0604020202020204" pitchFamily="34" charset="0"/>
                        <a:defRPr>
                          <a:solidFill>
                            <a:srgbClr val="000000"/>
                          </a:solidFill>
                          <a:latin typeface="Calibri" panose="020F0502020204030204" pitchFamily="34" charset="0"/>
                          <a:cs typeface="Arial" panose="020B0604020202020204" pitchFamily="34" charset="0"/>
                        </a:defRPr>
                      </a:lvl6pPr>
                      <a:lvl7pPr eaLnBrk="0" fontAlgn="base" hangingPunct="0">
                        <a:spcBef>
                          <a:spcPct val="0"/>
                        </a:spcBef>
                        <a:spcAft>
                          <a:spcPct val="0"/>
                        </a:spcAft>
                        <a:buFont typeface="Arial" panose="020B0604020202020204" pitchFamily="34" charset="0"/>
                        <a:defRPr>
                          <a:solidFill>
                            <a:srgbClr val="000000"/>
                          </a:solidFill>
                          <a:latin typeface="Calibri" panose="020F0502020204030204" pitchFamily="34" charset="0"/>
                          <a:cs typeface="Arial" panose="020B0604020202020204" pitchFamily="34" charset="0"/>
                        </a:defRPr>
                      </a:lvl7pPr>
                      <a:lvl8pPr eaLnBrk="0" fontAlgn="base" hangingPunct="0">
                        <a:spcBef>
                          <a:spcPct val="0"/>
                        </a:spcBef>
                        <a:spcAft>
                          <a:spcPct val="0"/>
                        </a:spcAft>
                        <a:buFont typeface="Arial" panose="020B0604020202020204" pitchFamily="34" charset="0"/>
                        <a:defRPr>
                          <a:solidFill>
                            <a:srgbClr val="000000"/>
                          </a:solidFill>
                          <a:latin typeface="Calibri" panose="020F0502020204030204" pitchFamily="34" charset="0"/>
                          <a:cs typeface="Arial" panose="020B0604020202020204" pitchFamily="34" charset="0"/>
                        </a:defRPr>
                      </a:lvl8pPr>
                      <a:lvl9pPr eaLnBrk="0" fontAlgn="base" hangingPunct="0">
                        <a:spcBef>
                          <a:spcPct val="0"/>
                        </a:spcBef>
                        <a:spcAft>
                          <a:spcPct val="0"/>
                        </a:spcAft>
                        <a:buFont typeface="Arial" panose="020B0604020202020204" pitchFamily="34" charset="0"/>
                        <a:defRPr>
                          <a:solidFill>
                            <a:srgbClr val="000000"/>
                          </a:solidFill>
                          <a:latin typeface="Calibri" panose="020F050202020403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IN" altLang="en-US" sz="1800" b="0" i="0" u="none" strike="noStrike" cap="none" normalizeH="0" baseline="0">
                          <a:ln>
                            <a:noFill/>
                          </a:ln>
                          <a:solidFill>
                            <a:srgbClr val="000000"/>
                          </a:solidFill>
                          <a:effectLst/>
                          <a:latin typeface="Arial" panose="020B0604020202020204" pitchFamily="34" charset="0"/>
                        </a:rPr>
                        <a:t>Efficient and reliable transport</a:t>
                      </a:r>
                      <a:endParaRPr kumimoji="0" lang="en-US" altLang="en-US" sz="1800" b="0" i="0" u="none" strike="noStrike" cap="none" normalizeH="0" baseline="0">
                        <a:ln>
                          <a:noFill/>
                        </a:ln>
                        <a:solidFill>
                          <a:srgbClr val="000000"/>
                        </a:solidFill>
                        <a:effectLst/>
                        <a:latin typeface="Arial" panose="020B0604020202020204" pitchFamily="34" charset="0"/>
                      </a:endParaRPr>
                    </a:p>
                  </a:txBody>
                  <a:tcPr horzOverflow="overflow"/>
                </a:tc>
                <a:tc>
                  <a:txBody>
                    <a:bodyPr/>
                    <a:lstStyle>
                      <a:lvl1pPr eaLnBrk="0" hangingPunct="0">
                        <a:buFont typeface="Arial" panose="020B0604020202020204" pitchFamily="34" charset="0"/>
                        <a:defRPr sz="2800">
                          <a:solidFill>
                            <a:srgbClr val="000000"/>
                          </a:solidFill>
                          <a:latin typeface="Calibri" panose="020F0502020204030204" pitchFamily="34" charset="0"/>
                          <a:cs typeface="Arial" panose="020B0604020202020204" pitchFamily="34" charset="0"/>
                        </a:defRPr>
                      </a:lvl1pPr>
                      <a:lvl2pPr eaLnBrk="0" hangingPunct="0">
                        <a:buFont typeface="Arial" panose="020B0604020202020204" pitchFamily="34" charset="0"/>
                        <a:defRPr sz="2400">
                          <a:solidFill>
                            <a:srgbClr val="000000"/>
                          </a:solidFill>
                          <a:latin typeface="Calibri" panose="020F0502020204030204" pitchFamily="34" charset="0"/>
                          <a:cs typeface="Arial" panose="020B0604020202020204" pitchFamily="34" charset="0"/>
                        </a:defRPr>
                      </a:lvl2pPr>
                      <a:lvl3pPr eaLnBrk="0" hangingPunct="0">
                        <a:buFont typeface="Arial" panose="020B0604020202020204" pitchFamily="34" charset="0"/>
                        <a:defRPr sz="2000">
                          <a:solidFill>
                            <a:srgbClr val="000000"/>
                          </a:solidFill>
                          <a:latin typeface="Calibri" panose="020F0502020204030204" pitchFamily="34" charset="0"/>
                          <a:cs typeface="Arial" panose="020B0604020202020204" pitchFamily="34" charset="0"/>
                        </a:defRPr>
                      </a:lvl3pPr>
                      <a:lvl4pPr eaLnBrk="0" hangingPunct="0">
                        <a:buFont typeface="Arial" panose="020B0604020202020204" pitchFamily="34" charset="0"/>
                        <a:defRPr>
                          <a:solidFill>
                            <a:srgbClr val="000000"/>
                          </a:solidFill>
                          <a:latin typeface="Calibri" panose="020F0502020204030204" pitchFamily="34" charset="0"/>
                          <a:cs typeface="Arial" panose="020B0604020202020204" pitchFamily="34" charset="0"/>
                        </a:defRPr>
                      </a:lvl4pPr>
                      <a:lvl5pPr eaLnBrk="0" hangingPunct="0">
                        <a:buFont typeface="Arial" panose="020B0604020202020204" pitchFamily="34" charset="0"/>
                        <a:defRPr>
                          <a:solidFill>
                            <a:srgbClr val="000000"/>
                          </a:solidFill>
                          <a:latin typeface="Calibri" panose="020F0502020204030204" pitchFamily="34" charset="0"/>
                          <a:cs typeface="Arial" panose="020B0604020202020204" pitchFamily="34" charset="0"/>
                        </a:defRPr>
                      </a:lvl5pPr>
                      <a:lvl6pPr eaLnBrk="0" fontAlgn="base" hangingPunct="0">
                        <a:spcBef>
                          <a:spcPct val="0"/>
                        </a:spcBef>
                        <a:spcAft>
                          <a:spcPct val="0"/>
                        </a:spcAft>
                        <a:buFont typeface="Arial" panose="020B0604020202020204" pitchFamily="34" charset="0"/>
                        <a:defRPr>
                          <a:solidFill>
                            <a:srgbClr val="000000"/>
                          </a:solidFill>
                          <a:latin typeface="Calibri" panose="020F0502020204030204" pitchFamily="34" charset="0"/>
                          <a:cs typeface="Arial" panose="020B0604020202020204" pitchFamily="34" charset="0"/>
                        </a:defRPr>
                      </a:lvl6pPr>
                      <a:lvl7pPr eaLnBrk="0" fontAlgn="base" hangingPunct="0">
                        <a:spcBef>
                          <a:spcPct val="0"/>
                        </a:spcBef>
                        <a:spcAft>
                          <a:spcPct val="0"/>
                        </a:spcAft>
                        <a:buFont typeface="Arial" panose="020B0604020202020204" pitchFamily="34" charset="0"/>
                        <a:defRPr>
                          <a:solidFill>
                            <a:srgbClr val="000000"/>
                          </a:solidFill>
                          <a:latin typeface="Calibri" panose="020F0502020204030204" pitchFamily="34" charset="0"/>
                          <a:cs typeface="Arial" panose="020B0604020202020204" pitchFamily="34" charset="0"/>
                        </a:defRPr>
                      </a:lvl7pPr>
                      <a:lvl8pPr eaLnBrk="0" fontAlgn="base" hangingPunct="0">
                        <a:spcBef>
                          <a:spcPct val="0"/>
                        </a:spcBef>
                        <a:spcAft>
                          <a:spcPct val="0"/>
                        </a:spcAft>
                        <a:buFont typeface="Arial" panose="020B0604020202020204" pitchFamily="34" charset="0"/>
                        <a:defRPr>
                          <a:solidFill>
                            <a:srgbClr val="000000"/>
                          </a:solidFill>
                          <a:latin typeface="Calibri" panose="020F0502020204030204" pitchFamily="34" charset="0"/>
                          <a:cs typeface="Arial" panose="020B0604020202020204" pitchFamily="34" charset="0"/>
                        </a:defRPr>
                      </a:lvl8pPr>
                      <a:lvl9pPr eaLnBrk="0" fontAlgn="base" hangingPunct="0">
                        <a:spcBef>
                          <a:spcPct val="0"/>
                        </a:spcBef>
                        <a:spcAft>
                          <a:spcPct val="0"/>
                        </a:spcAft>
                        <a:buFont typeface="Arial" panose="020B0604020202020204" pitchFamily="34" charset="0"/>
                        <a:defRPr>
                          <a:solidFill>
                            <a:srgbClr val="000000"/>
                          </a:solidFill>
                          <a:latin typeface="Calibri" panose="020F050202020403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IN" altLang="en-US" sz="1800" b="0" i="0" u="none" strike="noStrike" cap="none" normalizeH="0" baseline="0" dirty="0">
                          <a:ln>
                            <a:noFill/>
                          </a:ln>
                          <a:solidFill>
                            <a:srgbClr val="000000"/>
                          </a:solidFill>
                          <a:effectLst/>
                          <a:latin typeface="Arial" panose="020B0604020202020204" pitchFamily="34" charset="0"/>
                        </a:rPr>
                        <a:t>Sustainable, </a:t>
                      </a:r>
                      <a:endParaRPr kumimoji="0" lang="en-US" altLang="en-US" sz="1800" b="0" i="0" u="none" strike="noStrike" cap="none" normalizeH="0" baseline="0" dirty="0">
                        <a:ln>
                          <a:noFill/>
                        </a:ln>
                        <a:solidFill>
                          <a:srgbClr val="000000"/>
                        </a:solidFill>
                        <a:effectLst/>
                        <a:latin typeface="Arial" panose="020B0604020202020204" pitchFamily="34" charset="0"/>
                      </a:endParaRPr>
                    </a:p>
                  </a:txBody>
                  <a:tcPr horzOverflow="overflow"/>
                </a:tc>
                <a:extLst>
                  <a:ext uri="{0D108BD9-81ED-4DB2-BD59-A6C34878D82A}">
                    <a16:rowId xmlns:a16="http://schemas.microsoft.com/office/drawing/2014/main" val="1794513914"/>
                  </a:ext>
                </a:extLst>
              </a:tr>
              <a:tr h="680286">
                <a:tc>
                  <a:txBody>
                    <a:bodyPr/>
                    <a:lstStyle/>
                    <a:p>
                      <a:r>
                        <a:rPr lang="en-US" dirty="0"/>
                        <a:t>Add more as required </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836816247"/>
                  </a:ext>
                </a:extLst>
              </a:tr>
            </a:tbl>
          </a:graphicData>
        </a:graphic>
      </p:graphicFrame>
      <p:pic>
        <p:nvPicPr>
          <p:cNvPr id="3" name="Picture 2">
            <a:extLst>
              <a:ext uri="{FF2B5EF4-FFF2-40B4-BE49-F238E27FC236}">
                <a16:creationId xmlns:a16="http://schemas.microsoft.com/office/drawing/2014/main" id="{C9F3401C-695B-ED58-4AA1-922AC81EB369}"/>
              </a:ext>
            </a:extLst>
          </p:cNvPr>
          <p:cNvPicPr>
            <a:picLocks noChangeAspect="1"/>
          </p:cNvPicPr>
          <p:nvPr/>
        </p:nvPicPr>
        <p:blipFill>
          <a:blip r:embed="rId4"/>
          <a:stretch>
            <a:fillRect/>
          </a:stretch>
        </p:blipFill>
        <p:spPr>
          <a:xfrm>
            <a:off x="16616904" y="92784"/>
            <a:ext cx="1456879" cy="1456879"/>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2869</TotalTime>
  <Words>3052</Words>
  <Application>Microsoft Office PowerPoint</Application>
  <PresentationFormat>Custom</PresentationFormat>
  <Paragraphs>389</Paragraphs>
  <Slides>25</Slides>
  <Notes>0</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25</vt:i4>
      </vt:variant>
    </vt:vector>
  </HeadingPairs>
  <TitlesOfParts>
    <vt:vector size="40" baseType="lpstr">
      <vt:lpstr>Barlow</vt:lpstr>
      <vt:lpstr>Calibri</vt:lpstr>
      <vt:lpstr>Antonio Bold</vt:lpstr>
      <vt:lpstr>Open Sauce Bold</vt:lpstr>
      <vt:lpstr>Aldhabi</vt:lpstr>
      <vt:lpstr>Montserrat</vt:lpstr>
      <vt:lpstr>Montserrat Extra-Bold</vt:lpstr>
      <vt:lpstr>Arial</vt:lpstr>
      <vt:lpstr>Agrandir Wide Black Bold</vt:lpstr>
      <vt:lpstr>Times New Roman</vt:lpstr>
      <vt:lpstr>Open Sauce</vt:lpstr>
      <vt:lpstr>charter</vt:lpstr>
      <vt:lpstr>Verdana</vt:lpstr>
      <vt:lpstr>Raleway</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Green and Beige Retail Startup Pitch Deck</dc:title>
  <dc:creator>LOKESH</dc:creator>
  <cp:lastModifiedBy>Lokesh varan</cp:lastModifiedBy>
  <cp:revision>7</cp:revision>
  <dcterms:created xsi:type="dcterms:W3CDTF">2006-08-16T00:00:00Z</dcterms:created>
  <dcterms:modified xsi:type="dcterms:W3CDTF">2025-06-22T08:23:07Z</dcterms:modified>
  <dc:identifier>DAFhl7kXf04</dc:identifier>
</cp:coreProperties>
</file>